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5" r:id="rId3"/>
  </p:sldMasterIdLst>
  <p:notesMasterIdLst>
    <p:notesMasterId r:id="rId18"/>
  </p:notesMasterIdLst>
  <p:sldIdLst>
    <p:sldId id="314" r:id="rId4"/>
    <p:sldId id="310" r:id="rId5"/>
    <p:sldId id="308" r:id="rId6"/>
    <p:sldId id="309" r:id="rId7"/>
    <p:sldId id="315" r:id="rId8"/>
    <p:sldId id="290" r:id="rId9"/>
    <p:sldId id="312" r:id="rId10"/>
    <p:sldId id="292" r:id="rId11"/>
    <p:sldId id="293" r:id="rId12"/>
    <p:sldId id="294" r:id="rId13"/>
    <p:sldId id="295" r:id="rId14"/>
    <p:sldId id="296" r:id="rId15"/>
    <p:sldId id="297" r:id="rId16"/>
    <p:sldId id="257" r:id="rId17"/>
  </p:sldIdLst>
  <p:sldSz cx="12192000" cy="6858000"/>
  <p:notesSz cx="6858000" cy="91440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437"/>
    <a:srgbClr val="E3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3321" autoAdjust="0"/>
  </p:normalViewPr>
  <p:slideViewPr>
    <p:cSldViewPr snapToGrid="0">
      <p:cViewPr varScale="1">
        <p:scale>
          <a:sx n="65" d="100"/>
          <a:sy n="65" d="100"/>
        </p:scale>
        <p:origin x="10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Casuística de los Patrones</a:t>
            </a:r>
            <a:r>
              <a:rPr lang="es-ES" sz="1600" b="1" u="sng" baseline="0" dirty="0">
                <a:solidFill>
                  <a:schemeClr val="accent1">
                    <a:lumMod val="75000"/>
                  </a:schemeClr>
                </a:solidFill>
              </a:rPr>
              <a:t> de Herencia en el Déficit de </a:t>
            </a: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GLUT1 </a:t>
            </a:r>
          </a:p>
        </c:rich>
      </c:tx>
      <c:layout>
        <c:manualLayout>
          <c:xMode val="edge"/>
          <c:yMode val="edge"/>
          <c:x val="0.14631978982513402"/>
          <c:y val="1.098901098901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717618443565794"/>
          <c:y val="0.13747252747252747"/>
          <c:w val="0.63856012461793799"/>
          <c:h val="0.6835960889504196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Hoja1!$B$1:$B$2</c:f>
              <c:strCache>
                <c:ptCount val="2"/>
                <c:pt idx="0">
                  <c:v>Casuistica Molecular de los Pacientes con DFGLUT1</c:v>
                </c:pt>
                <c:pt idx="1">
                  <c:v>Porcentaje de Pacientes
del Total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B0-47C4-BCD5-7812CD34758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B0-47C4-BCD5-7812CD34758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3B0-47C4-BCD5-7812CD34758D}"/>
              </c:ext>
            </c:extLst>
          </c:dPt>
          <c:cat>
            <c:strRef>
              <c:f>Hoja1!$A$3:$A$6</c:f>
              <c:strCache>
                <c:ptCount val="4"/>
                <c:pt idx="0">
                  <c:v>Sin Variantes 
Detectadas</c:v>
                </c:pt>
                <c:pt idx="1">
                  <c:v>Patrón de Herencia
Autosómico Recesivo</c:v>
                </c:pt>
                <c:pt idx="2">
                  <c:v>Patrón de Herencia
Autosómico Dominante</c:v>
                </c:pt>
                <c:pt idx="3">
                  <c:v>Variante en Heterocigosis, 
de-novo</c:v>
                </c:pt>
              </c:strCache>
            </c:strRef>
          </c:cat>
          <c:val>
            <c:numRef>
              <c:f>Hoja1!$B$3:$B$6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9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B0-47C4-BCD5-7812CD347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3707536"/>
        <c:axId val="1823711696"/>
        <c:axId val="0"/>
      </c:bar3DChart>
      <c:catAx>
        <c:axId val="182370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23711696"/>
        <c:crosses val="autoZero"/>
        <c:auto val="1"/>
        <c:lblAlgn val="ctr"/>
        <c:lblOffset val="100"/>
        <c:noMultiLvlLbl val="0"/>
      </c:catAx>
      <c:valAx>
        <c:axId val="1823711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 dirty="0"/>
                  <a:t>% del Total de Pacientes Descriptos en la Bibliografía </a:t>
                </a:r>
              </a:p>
            </c:rich>
          </c:tx>
          <c:layout>
            <c:manualLayout>
              <c:xMode val="edge"/>
              <c:yMode val="edge"/>
              <c:x val="0.3691275356294203"/>
              <c:y val="0.918739992414367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237075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200" b="1" u="sng" dirty="0">
                <a:solidFill>
                  <a:srgbClr val="0070C0"/>
                </a:solidFill>
              </a:rPr>
              <a:t>Tipo</a:t>
            </a:r>
            <a:r>
              <a:rPr lang="es-ES" sz="2200" b="1" u="sng" baseline="0" dirty="0">
                <a:solidFill>
                  <a:srgbClr val="0070C0"/>
                </a:solidFill>
              </a:rPr>
              <a:t> de variantes en el gen </a:t>
            </a:r>
            <a:r>
              <a:rPr lang="es-ES" sz="2200" b="1" i="1" u="sng" baseline="0" dirty="0">
                <a:solidFill>
                  <a:srgbClr val="0070C0"/>
                </a:solidFill>
              </a:rPr>
              <a:t>SLC2A1</a:t>
            </a:r>
            <a:r>
              <a:rPr lang="es-ES" sz="2200" b="1" u="sng" baseline="0" dirty="0">
                <a:solidFill>
                  <a:srgbClr val="0070C0"/>
                </a:solidFill>
              </a:rPr>
              <a:t> asociadas a Déficit de GLUT1</a:t>
            </a:r>
            <a:endParaRPr lang="es-ES" sz="2200" b="1" u="sng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F4-4E31-AC16-88A51C60E23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F4-4E31-AC16-88A51C60E237}"/>
              </c:ext>
            </c:extLst>
          </c:dPt>
          <c:dLbls>
            <c:dLbl>
              <c:idx val="0"/>
              <c:layout>
                <c:manualLayout>
                  <c:x val="-8.842258755307382E-2"/>
                  <c:y val="-0.22059875158060882"/>
                </c:manualLayout>
              </c:layout>
              <c:tx>
                <c:rich>
                  <a:bodyPr/>
                  <a:lstStyle/>
                  <a:p>
                    <a:fld id="{4E21937C-4F82-474D-9497-67C3493E0D85}" type="VALUE">
                      <a:rPr lang="en-US" sz="1800" smtClean="0"/>
                      <a:pPr/>
                      <a:t>[VALOR]</a:t>
                    </a:fld>
                    <a:r>
                      <a:rPr lang="en-US" sz="18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F4-4E31-AC16-88A51C60E237}"/>
                </c:ext>
              </c:extLst>
            </c:dLbl>
            <c:dLbl>
              <c:idx val="1"/>
              <c:layout>
                <c:manualLayout>
                  <c:x val="5.2597211988330367E-2"/>
                  <c:y val="8.5102360431970142E-2"/>
                </c:manualLayout>
              </c:layout>
              <c:tx>
                <c:rich>
                  <a:bodyPr/>
                  <a:lstStyle/>
                  <a:p>
                    <a:fld id="{4737F43F-2C53-48A0-B3E6-8155CDE6485A}" type="VALUE">
                      <a:rPr lang="en-US" sz="1800" b="1" smtClean="0"/>
                      <a:pPr/>
                      <a:t>[VALOR]</a:t>
                    </a:fld>
                    <a:r>
                      <a:rPr lang="en-US" sz="1800" b="1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F4-4E31-AC16-88A51C60E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Hoja2!$A$7:$A$8</c:f>
              <c:strCache>
                <c:ptCount val="2"/>
                <c:pt idx="0">
                  <c:v>Variantes de una o pocas bases</c:v>
                </c:pt>
                <c:pt idx="1">
                  <c:v>Grandes Deleciones, Inserciones o Duplicaciones</c:v>
                </c:pt>
              </c:strCache>
            </c:strRef>
          </c:cat>
          <c:val>
            <c:numRef>
              <c:f>Hoja2!$B$7:$B$8</c:f>
              <c:numCache>
                <c:formatCode>0</c:formatCode>
                <c:ptCount val="2"/>
                <c:pt idx="0">
                  <c:v>92.537313432835816</c:v>
                </c:pt>
                <c:pt idx="1">
                  <c:v>7.4626865671641793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F4-4E31-AC16-88A51C60E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653403053037047E-2"/>
          <c:y val="0.79410051556116767"/>
          <c:w val="0.94429624563866199"/>
          <c:h val="0.18565117963647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CE664-8D01-4AF7-9674-4110D39E7CA1}" type="datetimeFigureOut">
              <a:rPr lang="es-AR" smtClean="0"/>
              <a:t>25/11/2021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1D43A-780C-489C-8B04-1D493225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743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1D43A-780C-489C-8B04-1D493225CD36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717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AR" sz="1100"/>
              <a:t>ANTECEDENTES HEREDOFAMILIARES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AR" sz="1100"/>
              <a:t>Primer hijo de padres no consanguineos. Madre de 24 años, epilepsia en tto con fenobarbital bien controlada, secundaria incompleta. Padre de 29 años, sano, secundario completo.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AR" sz="1100"/>
              <a:t>2 Medio Hermanos de 7 y 6 años de rama materno, sana. el mayor presenta un amtecvedente de ocnvulsion febril. 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AR" sz="1100"/>
              <a:t>2 medio hermanas de 9 y 6 años, sanas.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AR" sz="1100"/>
              <a:t>Abuela de rama materno, con diagnostico de MG en tto con pirididostigmina.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AR" sz="1100"/>
              <a:t>Niega otros antecedentes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7" name="Google Shape;58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Interpretar  la posible consecuencia de un cambio en el genoma es una tarea compleja: 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El estudio de los familiares puede aportar información muy valiosa. La caracterización clínica completa es indispensable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1D43A-780C-489C-8B04-1D493225CD36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756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5" name="Google Shape;6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dcc11258b0_0_2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6" name="Google Shape;626;gdcc11258b0_0_2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cc11258b0_0_56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gdcc11258b0_0_5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cc11258b0_0_57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6" name="Google Shape;656;gdcc11258b0_0_5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dcc11258b0_0_57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3" name="Google Shape;683;gdcc11258b0_0_5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dcc11258b0_0_58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2" name="Google Shape;692;gdcc11258b0_0_5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EDAA9004-18C5-41C6-AFDC-B04F16BD0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A2896AE7-3C2D-404B-9DC6-FE27E6C8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0F07-480F-49D1-AB33-208938A6D708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9C289BCF-936F-4B58-ADE6-5A9353C8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26576802-E038-4FE9-AA61-0BFAC360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61AC5-17C9-4271-A94B-B99EAE771B6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28768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A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FF445E27-36EF-4E8D-8A9E-4C441DB3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4F74-2456-40AE-88E1-9F6E8EE2E4EF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03EA535-86D8-4FF3-B8B5-5FCD25DF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F4A1AF3-372B-4D53-B437-B0891BEA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41648-EE96-432D-8FF5-2E981CC9BE0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98342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7484F8-9190-4AD8-9C0E-E1BD4C11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74DB9-2DE4-4ABE-B6A5-43D9E0BBE2B2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D5914E-671E-4F55-B925-F9228FB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C9BB50-398D-4740-B701-B6C65B5B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764C-843A-4D5A-A6D1-AD5E8A07EF7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20996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5E474-28CC-418A-86AD-B12FEE3D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4557-9959-4827-B19C-5B705FE0BF10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D571A-0081-40D3-9704-A01A6CC2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79D2-4431-4871-B12B-B749B5C9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E4AB3-D3AD-4FD9-9848-34D7DD920AF5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18134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cc11258b0_0_32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dcc11258b0_0_32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dcc11258b0_0_32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dcc11258b0_0_32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dcc11258b0_0_32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93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dcc11258b0_0_3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dcc11258b0_0_32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dcc11258b0_0_32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dcc11258b0_0_32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37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cc11258b0_0_32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dcc11258b0_0_32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dcc11258b0_0_32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74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01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cc11258b0_0_329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dcc11258b0_0_329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gdcc11258b0_0_32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dcc11258b0_0_32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dcc11258b0_0_32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891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cc11258b0_0_33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dcc11258b0_0_33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dcc11258b0_0_330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dcc11258b0_0_33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dcc11258b0_0_33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dcc11258b0_0_33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697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cc11258b0_0_33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dcc11258b0_0_33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8" name="Google Shape;108;gdcc11258b0_0_33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9" name="Google Shape;109;gdcc11258b0_0_33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dcc11258b0_0_33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dcc11258b0_0_33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3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60A705C-A755-4C4F-A215-919BB64F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4789-4672-43DA-8D1D-BADD04358462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7B9A3F81-47AC-40EB-9FEC-803DCABF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6CF0D5C-B3C6-403F-B405-EA0822ED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D686F-284D-4B5C-B2D9-94E317DF272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01340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cc11258b0_0_33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dcc11258b0_0_33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gdcc11258b0_0_33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gdcc11258b0_0_33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dcc11258b0_0_33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dcc11258b0_0_33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922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cc11258b0_0_33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dcc11258b0_0_33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dcc11258b0_0_33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dcc11258b0_0_33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dcc11258b0_0_33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39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cc11258b0_0_3331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dcc11258b0_0_3331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dcc11258b0_0_33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dcc11258b0_0_33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dcc11258b0_0_33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13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Documents and Settings\usuario\Desktop\tapa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2"/>
            <a:ext cx="12352307" cy="6949439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 userDrawn="1"/>
        </p:nvCxnSpPr>
        <p:spPr>
          <a:xfrm>
            <a:off x="6453237" y="1928802"/>
            <a:ext cx="304961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81789" y="2000242"/>
            <a:ext cx="5644337" cy="1470135"/>
          </a:xfrm>
        </p:spPr>
        <p:txBody>
          <a:bodyPr anchor="t">
            <a:normAutofit/>
          </a:bodyPr>
          <a:lstStyle>
            <a:lvl1pPr algn="l">
              <a:defRPr sz="195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r>
              <a:rPr lang="en-US" dirty="0"/>
              <a:t> </a:t>
            </a:r>
            <a:r>
              <a:rPr lang="en-US" dirty="0" err="1"/>
              <a:t>hasta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57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Insertar título de la diapositiva hasta dos líneas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11481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87667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</p:spPr>
        <p:txBody>
          <a:bodyPr anchor="t"/>
          <a:lstStyle>
            <a:lvl1pPr algn="l">
              <a:defRPr sz="3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4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7889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38289" y="1714488"/>
            <a:ext cx="4071705" cy="4143404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1" y="1714488"/>
            <a:ext cx="4072900" cy="4143404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0733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540141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389033" cy="3540141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095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10222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793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2B8EF6-5C45-4028-B200-C0A996A1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A4CE-6163-4FB2-9F9A-BF8912CFF2AA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74706-1478-4D71-BB51-DCE7FB4C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AEB32C-C6BB-4ADA-B22C-391583EE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4FF18-321F-4CE9-9851-094147B3B7E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277548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464036"/>
            <a:ext cx="6815667" cy="52509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506543"/>
            <a:ext cx="4011084" cy="4208475"/>
          </a:xfr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30536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55773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36990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124468"/>
            <a:ext cx="7315200" cy="661986"/>
          </a:xfr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8439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186251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27578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167971" y="274643"/>
            <a:ext cx="3655484" cy="544037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78237" y="274643"/>
            <a:ext cx="5986531" cy="544037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3632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365B4-63EE-4259-8FCD-2578CF94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F9D1-87D9-43CB-ABCD-C7AA64D0E4AE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0A7A6B-752A-4CCE-9636-FEF086E7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8155E-F0F2-4B82-B39F-8FB93858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CD23B-3E96-465B-BC86-D533E93248A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07229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78EC92B-0518-402C-AF6F-6E690385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D37B-7E5F-4022-BC01-2D31394F8003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1468E45-EB00-4ED3-8385-A4EC30ED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E1DD673-FE15-4815-AC56-2F70D7F7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93E7-3F8A-48C8-9C75-3BD00AE35A5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2840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7D95CE20-626A-446E-A331-521E3737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DE03-BAB2-490C-99AC-16D30B391557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7396960-8081-4C85-A9E9-64D3DF84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DC908AF-8F34-41FE-AF39-8FBC97D5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B12CB-82B5-4B0B-9FB5-918AE4AC62C2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737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EC7CEE26-DBF1-4558-809B-6C7FF32D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5EA2-25C9-4B79-A515-38A3AAB2B129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70F5E3D6-77D0-4AC1-B836-26B86D33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97F1222-3948-4322-ABB8-0762E09A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96B08-0A9F-4945-957B-9250094BDCA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0763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001C77A9-BF7D-4597-9B79-CF02D381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A5F6-BF48-4210-B1C8-582C9C9B84DA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66717A4D-5134-4CBC-97A1-BB44A306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96DBEC7-F01A-49C1-BF99-2F93DD07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4D578-83C0-4A90-B685-9CA2746C5AE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18357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D71E42C-DFFF-4546-BA49-E3C42ABA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0C36-75CA-4530-ADF3-27650B9212EA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9C4DC7F-3E64-4568-A7DA-510E9962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675FFCA-B356-4118-B65D-898BF046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377D-FB66-462B-89C0-4499870F6E7C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211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056B0844-243C-4D1A-A2EE-F20A8076E6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  <a:endParaRPr lang="es-AR" altLang="es-AR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4E24C589-177C-4AFE-99CC-6D48376D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  <a:endParaRPr lang="es-AR" alt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D48729-69A5-48D1-98F2-9256A0A60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91324-76EC-4C5D-A2F2-4DEB6EF4F06C}" type="datetimeFigureOut">
              <a:rPr lang="es-AR"/>
              <a:pPr>
                <a:defRPr/>
              </a:pPr>
              <a:t>25/11/2021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5ACF77-F053-4202-ACB2-D2B118AEC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4141D-0141-4383-B2BA-6B795EA11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E90C3F4-29E3-439C-91B2-9CC7D3279996}" type="slidenum">
              <a:rPr lang="es-AR" altLang="es-AR"/>
              <a:pPr/>
              <a:t>‹Nº›</a:t>
            </a:fld>
            <a:endParaRPr lang="es-AR" altLang="es-AR"/>
          </a:p>
        </p:txBody>
      </p:sp>
      <p:pic>
        <p:nvPicPr>
          <p:cNvPr id="1031" name="Imagen 9">
            <a:extLst>
              <a:ext uri="{FF2B5EF4-FFF2-40B4-BE49-F238E27FC236}">
                <a16:creationId xmlns:a16="http://schemas.microsoft.com/office/drawing/2014/main" id="{9F17496D-740E-47DF-9021-2C919CC10C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cc11258b0_0_32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gdcc11258b0_0_32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gdcc11258b0_0_32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gdcc11258b0_0_32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gdcc11258b0_0_32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pic>
        <p:nvPicPr>
          <p:cNvPr id="71" name="Google Shape;71;gdcc11258b0_0_325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098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ie-0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" y="5925336"/>
            <a:ext cx="12193587" cy="932688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25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82314" y="6286522"/>
            <a:ext cx="772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DECA-84A2-4582-A8C4-7A5EE8E15F00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109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8589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09" indent="-257209" algn="l" defTabSz="6858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defTabSz="68589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8EE4EDE-0952-4FC7-9C02-3E094AD87DAE}"/>
              </a:ext>
            </a:extLst>
          </p:cNvPr>
          <p:cNvSpPr txBox="1"/>
          <p:nvPr/>
        </p:nvSpPr>
        <p:spPr>
          <a:xfrm>
            <a:off x="417419" y="4706468"/>
            <a:ext cx="597666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Dr. Veneruzzo Gabriel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Especialista en Bioquímica Clínica - Genética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Laboratorio de Genómica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gabrielveneruzzo@gmail.com</a:t>
            </a: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3EBB1640-B40D-4ECF-A76D-7C4067EC66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30" y="178442"/>
            <a:ext cx="4629723" cy="5593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05BC763-B9DF-4E34-8289-E4776FE9AAFF}"/>
              </a:ext>
            </a:extLst>
          </p:cNvPr>
          <p:cNvSpPr txBox="1"/>
          <p:nvPr/>
        </p:nvSpPr>
        <p:spPr>
          <a:xfrm>
            <a:off x="158347" y="178442"/>
            <a:ext cx="6783480" cy="184665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800" u="sng" dirty="0"/>
              <a:t>Síndrome de Deficiencia del Transportador de GLUT1: </a:t>
            </a:r>
          </a:p>
          <a:p>
            <a:pPr algn="ctr"/>
            <a:r>
              <a:rPr lang="es-AR" sz="3800" u="sng" dirty="0"/>
              <a:t>Una mirada Molecular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80357C-66EB-4E3A-97E6-44C6425A4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37" y="2249789"/>
            <a:ext cx="2447027" cy="24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7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cc11258b0_0_5628"/>
          <p:cNvSpPr txBox="1"/>
          <p:nvPr/>
        </p:nvSpPr>
        <p:spPr>
          <a:xfrm>
            <a:off x="2030136" y="5805933"/>
            <a:ext cx="9278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Leen, et al. 2010. PMID: 20129935  -  Klepper, et al. 2007. PMID: 17718830 -  Pascual, et al. 2008. PMID: 18387950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dcc11258b0_0_5628"/>
          <p:cNvSpPr txBox="1">
            <a:spLocks noGrp="1"/>
          </p:cNvSpPr>
          <p:nvPr>
            <p:ph type="title"/>
          </p:nvPr>
        </p:nvSpPr>
        <p:spPr>
          <a:xfrm>
            <a:off x="437862" y="94352"/>
            <a:ext cx="11148848" cy="624700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AR" sz="4000" u="sng"/>
              <a:t>Déficit de Glut1: Características Moleculares</a:t>
            </a:r>
            <a:endParaRPr/>
          </a:p>
        </p:txBody>
      </p:sp>
      <p:grpSp>
        <p:nvGrpSpPr>
          <p:cNvPr id="643" name="Google Shape;643;gdcc11258b0_0_5628"/>
          <p:cNvGrpSpPr/>
          <p:nvPr/>
        </p:nvGrpSpPr>
        <p:grpSpPr>
          <a:xfrm>
            <a:off x="5998128" y="1151458"/>
            <a:ext cx="5057530" cy="4665075"/>
            <a:chOff x="6586707" y="1934680"/>
            <a:chExt cx="5057530" cy="4651371"/>
          </a:xfrm>
        </p:grpSpPr>
        <p:sp>
          <p:nvSpPr>
            <p:cNvPr id="644" name="Google Shape;644;gdcc11258b0_0_5628"/>
            <p:cNvSpPr txBox="1"/>
            <p:nvPr/>
          </p:nvSpPr>
          <p:spPr>
            <a:xfrm>
              <a:off x="6586707" y="1934680"/>
              <a:ext cx="4543748" cy="4158122"/>
            </a:xfrm>
            <a:prstGeom prst="rect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s-AR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Las variantes se distribuyen a lo largo de todo el gen (Exón 4, enriquecido).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s-AR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Algunos aminoácidos se encuentran alterados con mayor frecuencia que otros: Asn34, Gly91, Arg93, Ser113, Arg126, Gly130, Arg153, Ala155, Arg212, Arg264, Thr295,  Arg330, Arg333.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  <a:tabLst/>
                <a:defRPr/>
              </a:pPr>
              <a:endParaRPr kumimoji="0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s-AR" sz="3000" b="0" i="0" u="sng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Todo el gen debe ser estudiado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5" name="Google Shape;645;gdcc11258b0_0_56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16672" y="5565336"/>
              <a:ext cx="1027565" cy="10207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6" name="Google Shape;646;gdcc11258b0_0_5628"/>
          <p:cNvPicPr preferRelativeResize="0"/>
          <p:nvPr/>
        </p:nvPicPr>
        <p:blipFill rotWithShape="1">
          <a:blip r:embed="rId4">
            <a:alphaModFix/>
          </a:blip>
          <a:srcRect l="32585" t="17710" r="39463" b="7794"/>
          <a:stretch/>
        </p:blipFill>
        <p:spPr>
          <a:xfrm>
            <a:off x="1547123" y="927473"/>
            <a:ext cx="3423375" cy="4855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gdcc11258b0_0_5628"/>
          <p:cNvGrpSpPr/>
          <p:nvPr/>
        </p:nvGrpSpPr>
        <p:grpSpPr>
          <a:xfrm>
            <a:off x="332978" y="855385"/>
            <a:ext cx="11115510" cy="5227547"/>
            <a:chOff x="908364" y="1724106"/>
            <a:chExt cx="10767848" cy="5281572"/>
          </a:xfrm>
        </p:grpSpPr>
        <p:grpSp>
          <p:nvGrpSpPr>
            <p:cNvPr id="649" name="Google Shape;649;gdcc11258b0_0_5628"/>
            <p:cNvGrpSpPr/>
            <p:nvPr/>
          </p:nvGrpSpPr>
          <p:grpSpPr>
            <a:xfrm>
              <a:off x="908364" y="1724106"/>
              <a:ext cx="10767848" cy="5281572"/>
              <a:chOff x="7347228" y="-2564054"/>
              <a:chExt cx="10930757" cy="5372627"/>
            </a:xfrm>
          </p:grpSpPr>
          <p:sp>
            <p:nvSpPr>
              <p:cNvPr id="650" name="Google Shape;650;gdcc11258b0_0_5628"/>
              <p:cNvSpPr/>
              <p:nvPr/>
            </p:nvSpPr>
            <p:spPr>
              <a:xfrm>
                <a:off x="7347228" y="-2564054"/>
                <a:ext cx="10930757" cy="5372627"/>
              </a:xfrm>
              <a:prstGeom prst="rect">
                <a:avLst/>
              </a:prstGeom>
              <a:solidFill>
                <a:schemeClr val="accent1"/>
              </a:solidFill>
              <a:ln w="25400" cap="flat" cmpd="sng">
                <a:solidFill>
                  <a:srgbClr val="42719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gdcc11258b0_0_5628"/>
              <p:cNvSpPr txBox="1"/>
              <p:nvPr/>
            </p:nvSpPr>
            <p:spPr>
              <a:xfrm>
                <a:off x="14269436" y="-2021461"/>
                <a:ext cx="2894433" cy="3258079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500"/>
                  <a:buFont typeface="Arial"/>
                  <a:buNone/>
                  <a:tabLst/>
                  <a:defRPr/>
                </a:pPr>
                <a:r>
                  <a:rPr kumimoji="0" lang="es-AR" sz="25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Las variantes asociadas a Déficit de GLUT1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500"/>
                  <a:buFont typeface="Arial"/>
                  <a:buNone/>
                  <a:tabLst/>
                  <a:defRPr/>
                </a:pPr>
                <a:r>
                  <a:rPr kumimoji="0" lang="es-AR" sz="25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se agrupan en puntos clave de la estructura tridimensional de la proteína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52" name="Google Shape;652;gdcc11258b0_0_56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66977" y="1934681"/>
              <a:ext cx="5414859" cy="4734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gdcc11258b0_0_5628" descr="Icono&#10;&#10;Descripción generada automáticamente con confianza medi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745605" y="4723916"/>
              <a:ext cx="1612698" cy="16126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dcc11258b0_0_5714"/>
          <p:cNvSpPr txBox="1"/>
          <p:nvPr/>
        </p:nvSpPr>
        <p:spPr>
          <a:xfrm>
            <a:off x="474792" y="59383"/>
            <a:ext cx="11240813" cy="995221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s-AR" sz="35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Relación entre el Genotipo y el Fenotipo: Variantes con Cambio de Sentido vs Variantes Truncantes</a:t>
            </a:r>
            <a:endParaRPr kumimoji="0" sz="35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gdcc11258b0_0_5714"/>
          <p:cNvPicPr preferRelativeResize="0"/>
          <p:nvPr/>
        </p:nvPicPr>
        <p:blipFill rotWithShape="1">
          <a:blip r:embed="rId3">
            <a:alphaModFix/>
          </a:blip>
          <a:srcRect l="11872" t="24557" r="64444" b="42726"/>
          <a:stretch/>
        </p:blipFill>
        <p:spPr>
          <a:xfrm>
            <a:off x="6536965" y="1370487"/>
            <a:ext cx="5494256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gdcc11258b0_0_5714"/>
          <p:cNvSpPr txBox="1"/>
          <p:nvPr/>
        </p:nvSpPr>
        <p:spPr>
          <a:xfrm>
            <a:off x="233224" y="5781662"/>
            <a:ext cx="112408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Weber, et al. 2008. PMID: 18451999</a:t>
            </a:r>
            <a:r>
              <a: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- Bawazir, et al. 2012. PMID: </a:t>
            </a:r>
            <a:r>
              <a: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22492876 -</a:t>
            </a:r>
            <a:r>
              <a: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Leen, et al. 2010. PMID: 20129935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gdcc11258b0_0_5714"/>
          <p:cNvGrpSpPr/>
          <p:nvPr/>
        </p:nvGrpSpPr>
        <p:grpSpPr>
          <a:xfrm>
            <a:off x="474792" y="1370487"/>
            <a:ext cx="2254469" cy="1118235"/>
            <a:chOff x="145774" y="2075542"/>
            <a:chExt cx="2254469" cy="1118235"/>
          </a:xfrm>
        </p:grpSpPr>
        <p:sp>
          <p:nvSpPr>
            <p:cNvPr id="663" name="Google Shape;663;gdcc11258b0_0_5714"/>
            <p:cNvSpPr/>
            <p:nvPr/>
          </p:nvSpPr>
          <p:spPr>
            <a:xfrm>
              <a:off x="145774" y="2075542"/>
              <a:ext cx="2254469" cy="1118235"/>
            </a:xfrm>
            <a:prstGeom prst="ellipse">
              <a:avLst/>
            </a:prstGeom>
            <a:solidFill>
              <a:srgbClr val="DDEAF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dcc11258b0_0_5714"/>
            <p:cNvSpPr txBox="1"/>
            <p:nvPr/>
          </p:nvSpPr>
          <p:spPr>
            <a:xfrm>
              <a:off x="244669" y="2306262"/>
              <a:ext cx="2009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s-AR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Trastornos del Movimiento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5" name="Google Shape;665;gdcc11258b0_0_5714"/>
          <p:cNvGrpSpPr/>
          <p:nvPr/>
        </p:nvGrpSpPr>
        <p:grpSpPr>
          <a:xfrm>
            <a:off x="547695" y="4614331"/>
            <a:ext cx="2354993" cy="946019"/>
            <a:chOff x="564587" y="5253109"/>
            <a:chExt cx="2254469" cy="946019"/>
          </a:xfrm>
        </p:grpSpPr>
        <p:sp>
          <p:nvSpPr>
            <p:cNvPr id="666" name="Google Shape;666;gdcc11258b0_0_5714"/>
            <p:cNvSpPr/>
            <p:nvPr/>
          </p:nvSpPr>
          <p:spPr>
            <a:xfrm>
              <a:off x="564587" y="5253109"/>
              <a:ext cx="2254469" cy="946019"/>
            </a:xfrm>
            <a:prstGeom prst="ellipse">
              <a:avLst/>
            </a:prstGeom>
            <a:solidFill>
              <a:srgbClr val="A8D08C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dcc11258b0_0_5714"/>
            <p:cNvSpPr txBox="1"/>
            <p:nvPr/>
          </p:nvSpPr>
          <p:spPr>
            <a:xfrm>
              <a:off x="883840" y="5506631"/>
              <a:ext cx="16159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s-AR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Glucorraquia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gdcc11258b0_0_5714"/>
          <p:cNvGrpSpPr/>
          <p:nvPr/>
        </p:nvGrpSpPr>
        <p:grpSpPr>
          <a:xfrm>
            <a:off x="4059021" y="4476499"/>
            <a:ext cx="2254469" cy="1011444"/>
            <a:chOff x="4059822" y="5252886"/>
            <a:chExt cx="2254469" cy="1011444"/>
          </a:xfrm>
        </p:grpSpPr>
        <p:sp>
          <p:nvSpPr>
            <p:cNvPr id="669" name="Google Shape;669;gdcc11258b0_0_5714"/>
            <p:cNvSpPr/>
            <p:nvPr/>
          </p:nvSpPr>
          <p:spPr>
            <a:xfrm>
              <a:off x="4059822" y="5252886"/>
              <a:ext cx="2254469" cy="1011444"/>
            </a:xfrm>
            <a:prstGeom prst="ellipse">
              <a:avLst/>
            </a:prstGeom>
            <a:solidFill>
              <a:srgbClr val="FEE599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dcc11258b0_0_5714"/>
            <p:cNvSpPr txBox="1"/>
            <p:nvPr/>
          </p:nvSpPr>
          <p:spPr>
            <a:xfrm>
              <a:off x="4379073" y="5390718"/>
              <a:ext cx="161596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s-AR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Anemia Hemolítica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gdcc11258b0_0_5714"/>
          <p:cNvGrpSpPr/>
          <p:nvPr/>
        </p:nvGrpSpPr>
        <p:grpSpPr>
          <a:xfrm>
            <a:off x="3839929" y="1417102"/>
            <a:ext cx="2264045" cy="1011444"/>
            <a:chOff x="3910118" y="2058156"/>
            <a:chExt cx="2264045" cy="1011444"/>
          </a:xfrm>
        </p:grpSpPr>
        <p:sp>
          <p:nvSpPr>
            <p:cNvPr id="672" name="Google Shape;672;gdcc11258b0_0_5714"/>
            <p:cNvSpPr/>
            <p:nvPr/>
          </p:nvSpPr>
          <p:spPr>
            <a:xfrm>
              <a:off x="3910118" y="2058156"/>
              <a:ext cx="2254469" cy="1011444"/>
            </a:xfrm>
            <a:prstGeom prst="ellipse">
              <a:avLst/>
            </a:prstGeom>
            <a:solidFill>
              <a:srgbClr val="F7CAAC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dcc11258b0_0_5714"/>
            <p:cNvSpPr txBox="1"/>
            <p:nvPr/>
          </p:nvSpPr>
          <p:spPr>
            <a:xfrm>
              <a:off x="3919694" y="2184349"/>
              <a:ext cx="225446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s-AR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Compromiso Cognitivo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gdcc11258b0_0_5714"/>
          <p:cNvGrpSpPr/>
          <p:nvPr/>
        </p:nvGrpSpPr>
        <p:grpSpPr>
          <a:xfrm>
            <a:off x="1781813" y="2927034"/>
            <a:ext cx="2994991" cy="1011444"/>
            <a:chOff x="1876324" y="3605085"/>
            <a:chExt cx="2994991" cy="1011444"/>
          </a:xfrm>
        </p:grpSpPr>
        <p:sp>
          <p:nvSpPr>
            <p:cNvPr id="675" name="Google Shape;675;gdcc11258b0_0_5714"/>
            <p:cNvSpPr/>
            <p:nvPr/>
          </p:nvSpPr>
          <p:spPr>
            <a:xfrm>
              <a:off x="1876324" y="3605085"/>
              <a:ext cx="2994991" cy="1011444"/>
            </a:xfrm>
            <a:prstGeom prst="ellipse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dcc11258b0_0_5714"/>
            <p:cNvSpPr txBox="1"/>
            <p:nvPr/>
          </p:nvSpPr>
          <p:spPr>
            <a:xfrm>
              <a:off x="2151992" y="3703874"/>
              <a:ext cx="244365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  <a:tabLst/>
                <a:defRPr/>
              </a:pPr>
              <a:r>
                <a:rPr kumimoji="0" lang="es-AR" sz="4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Genotipo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77" name="Google Shape;677;gdcc11258b0_0_5714"/>
          <p:cNvCxnSpPr>
            <a:stCxn id="675" idx="4"/>
            <a:endCxn id="666" idx="0"/>
          </p:cNvCxnSpPr>
          <p:nvPr/>
        </p:nvCxnSpPr>
        <p:spPr>
          <a:xfrm flipH="1">
            <a:off x="1725192" y="3938478"/>
            <a:ext cx="1554117" cy="675853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78" name="Google Shape;678;gdcc11258b0_0_5714"/>
          <p:cNvCxnSpPr>
            <a:stCxn id="675" idx="4"/>
            <a:endCxn id="669" idx="0"/>
          </p:cNvCxnSpPr>
          <p:nvPr/>
        </p:nvCxnSpPr>
        <p:spPr>
          <a:xfrm>
            <a:off x="3279309" y="3938478"/>
            <a:ext cx="1906800" cy="53790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79" name="Google Shape;679;gdcc11258b0_0_5714"/>
          <p:cNvCxnSpPr>
            <a:stCxn id="675" idx="0"/>
            <a:endCxn id="663" idx="4"/>
          </p:cNvCxnSpPr>
          <p:nvPr/>
        </p:nvCxnSpPr>
        <p:spPr>
          <a:xfrm rot="10800000">
            <a:off x="1602009" y="2488734"/>
            <a:ext cx="1677300" cy="43830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80" name="Google Shape;680;gdcc11258b0_0_5714"/>
          <p:cNvCxnSpPr>
            <a:stCxn id="675" idx="0"/>
            <a:endCxn id="672" idx="4"/>
          </p:cNvCxnSpPr>
          <p:nvPr/>
        </p:nvCxnSpPr>
        <p:spPr>
          <a:xfrm rot="10800000" flipH="1">
            <a:off x="3279309" y="2428434"/>
            <a:ext cx="1687800" cy="49860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gdcc11258b0_0_5799"/>
          <p:cNvPicPr preferRelativeResize="0"/>
          <p:nvPr/>
        </p:nvPicPr>
        <p:blipFill rotWithShape="1">
          <a:blip r:embed="rId3">
            <a:alphaModFix/>
          </a:blip>
          <a:srcRect l="19326" t="29913" r="22924" b="23507"/>
          <a:stretch/>
        </p:blipFill>
        <p:spPr>
          <a:xfrm>
            <a:off x="693125" y="25437"/>
            <a:ext cx="10993285" cy="5523607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gdcc11258b0_0_5799"/>
          <p:cNvSpPr txBox="1"/>
          <p:nvPr/>
        </p:nvSpPr>
        <p:spPr>
          <a:xfrm>
            <a:off x="777014" y="5706316"/>
            <a:ext cx="42116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Hully M, et al. 2015. PMID: 26193382.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dcc11258b0_0_5799"/>
          <p:cNvSpPr/>
          <p:nvPr/>
        </p:nvSpPr>
        <p:spPr>
          <a:xfrm>
            <a:off x="2121599" y="552041"/>
            <a:ext cx="850900" cy="4927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dcc11258b0_0_5799"/>
          <p:cNvSpPr/>
          <p:nvPr/>
        </p:nvSpPr>
        <p:spPr>
          <a:xfrm>
            <a:off x="3404299" y="552041"/>
            <a:ext cx="850900" cy="4927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5" name="Google Shape;695;gdcc11258b0_0_5884"/>
          <p:cNvGraphicFramePr/>
          <p:nvPr/>
        </p:nvGraphicFramePr>
        <p:xfrm>
          <a:off x="208944" y="1245477"/>
          <a:ext cx="5450154" cy="484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" name="Google Shape;696;gdcc11258b0_0_5884"/>
          <p:cNvSpPr txBox="1"/>
          <p:nvPr/>
        </p:nvSpPr>
        <p:spPr>
          <a:xfrm>
            <a:off x="204952" y="30713"/>
            <a:ext cx="11571889" cy="1015663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s-AR" sz="3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Estudio del Gen </a:t>
            </a:r>
            <a:r>
              <a:rPr kumimoji="0" lang="es-AR" sz="3000" b="0" i="1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SLC2A1</a:t>
            </a:r>
            <a:r>
              <a:rPr kumimoji="0" lang="es-AR" sz="3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Caracterización Molecular del Paciente con Déficit de GLUT1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gdcc11258b0_0_5884"/>
          <p:cNvSpPr txBox="1"/>
          <p:nvPr/>
        </p:nvSpPr>
        <p:spPr>
          <a:xfrm>
            <a:off x="9884979" y="8925487"/>
            <a:ext cx="16396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Caracterización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Molecular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8" name="Google Shape;698;gdcc11258b0_0_5884"/>
          <p:cNvGrpSpPr/>
          <p:nvPr/>
        </p:nvGrpSpPr>
        <p:grpSpPr>
          <a:xfrm>
            <a:off x="6063300" y="1177834"/>
            <a:ext cx="5684243" cy="4730064"/>
            <a:chOff x="6302805" y="1657541"/>
            <a:chExt cx="5684243" cy="4730064"/>
          </a:xfrm>
        </p:grpSpPr>
        <p:sp>
          <p:nvSpPr>
            <p:cNvPr id="699" name="Google Shape;699;gdcc11258b0_0_5884"/>
            <p:cNvSpPr txBox="1"/>
            <p:nvPr/>
          </p:nvSpPr>
          <p:spPr>
            <a:xfrm>
              <a:off x="6574221" y="1657541"/>
              <a:ext cx="4950372" cy="646331"/>
            </a:xfrm>
            <a:prstGeom prst="rect">
              <a:avLst/>
            </a:prstGeom>
            <a:solidFill>
              <a:srgbClr val="E1EFD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Secuenciación Sanger de los 10 exones + 10 bases intrónicas flanqueantes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dcc11258b0_0_5884"/>
            <p:cNvSpPr/>
            <p:nvPr/>
          </p:nvSpPr>
          <p:spPr>
            <a:xfrm>
              <a:off x="7024451" y="3008888"/>
              <a:ext cx="756498" cy="654269"/>
            </a:xfrm>
            <a:prstGeom prst="flowChartOr">
              <a:avLst/>
            </a:prstGeom>
            <a:solidFill>
              <a:srgbClr val="FFFFFF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dcc11258b0_0_5884"/>
            <p:cNvSpPr/>
            <p:nvPr/>
          </p:nvSpPr>
          <p:spPr>
            <a:xfrm>
              <a:off x="10117664" y="2952972"/>
              <a:ext cx="740979" cy="654269"/>
            </a:xfrm>
            <a:prstGeom prst="flowChartSummingJunction">
              <a:avLst/>
            </a:prstGeom>
            <a:solidFill>
              <a:srgbClr val="FFFFFF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dcc11258b0_0_5884"/>
            <p:cNvSpPr/>
            <p:nvPr/>
          </p:nvSpPr>
          <p:spPr>
            <a:xfrm rot="3528147">
              <a:off x="7972672" y="2348900"/>
              <a:ext cx="504498" cy="89827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dcc11258b0_0_5884"/>
            <p:cNvSpPr txBox="1"/>
            <p:nvPr/>
          </p:nvSpPr>
          <p:spPr>
            <a:xfrm>
              <a:off x="9648534" y="4352059"/>
              <a:ext cx="2112503" cy="677108"/>
            </a:xfrm>
            <a:prstGeom prst="rect">
              <a:avLst/>
            </a:prstGeom>
            <a:solidFill>
              <a:srgbClr val="D8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MLPA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es-A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kumimoji="0" lang="es-AR" sz="1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Multiplex Ligation-Dependent Probe Amplification </a:t>
              </a:r>
              <a:r>
                <a:rPr kumimoji="0" lang="es-A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gdcc11258b0_0_5884"/>
            <p:cNvSpPr/>
            <p:nvPr/>
          </p:nvSpPr>
          <p:spPr>
            <a:xfrm>
              <a:off x="7150451" y="3863484"/>
              <a:ext cx="504498" cy="148118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gdcc11258b0_0_5884"/>
            <p:cNvSpPr/>
            <p:nvPr/>
          </p:nvSpPr>
          <p:spPr>
            <a:xfrm>
              <a:off x="10324011" y="3714007"/>
              <a:ext cx="504498" cy="61525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dcc11258b0_0_5884"/>
            <p:cNvSpPr txBox="1"/>
            <p:nvPr/>
          </p:nvSpPr>
          <p:spPr>
            <a:xfrm>
              <a:off x="6302805" y="5510482"/>
              <a:ext cx="2344597" cy="877123"/>
            </a:xfrm>
            <a:prstGeom prst="rect">
              <a:avLst/>
            </a:prstGeom>
            <a:solidFill>
              <a:srgbClr val="FBE4D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Descartar la presencia de la variante en los padres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dcc11258b0_0_5884"/>
            <p:cNvSpPr/>
            <p:nvPr/>
          </p:nvSpPr>
          <p:spPr>
            <a:xfrm>
              <a:off x="9506730" y="5700575"/>
              <a:ext cx="756498" cy="654269"/>
            </a:xfrm>
            <a:prstGeom prst="flowChartOr">
              <a:avLst/>
            </a:prstGeom>
            <a:solidFill>
              <a:srgbClr val="FFFFFF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dcc11258b0_0_5884"/>
            <p:cNvSpPr/>
            <p:nvPr/>
          </p:nvSpPr>
          <p:spPr>
            <a:xfrm>
              <a:off x="11246069" y="5674070"/>
              <a:ext cx="740979" cy="654269"/>
            </a:xfrm>
            <a:prstGeom prst="flowChartSummingJunction">
              <a:avLst/>
            </a:prstGeom>
            <a:solidFill>
              <a:srgbClr val="FFFFFF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dcc11258b0_0_5884"/>
            <p:cNvSpPr/>
            <p:nvPr/>
          </p:nvSpPr>
          <p:spPr>
            <a:xfrm rot="-3598526">
              <a:off x="9500120" y="2326240"/>
              <a:ext cx="504498" cy="89827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dcc11258b0_0_5884"/>
            <p:cNvSpPr/>
            <p:nvPr/>
          </p:nvSpPr>
          <p:spPr>
            <a:xfrm rot="2358957">
              <a:off x="9953269" y="5101279"/>
              <a:ext cx="385910" cy="60115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dcc11258b0_0_5884"/>
            <p:cNvSpPr/>
            <p:nvPr/>
          </p:nvSpPr>
          <p:spPr>
            <a:xfrm rot="-2554102">
              <a:off x="11006285" y="5058900"/>
              <a:ext cx="385910" cy="6364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dcc11258b0_0_5884"/>
            <p:cNvSpPr/>
            <p:nvPr/>
          </p:nvSpPr>
          <p:spPr>
            <a:xfrm rot="5400000">
              <a:off x="8838359" y="5786244"/>
              <a:ext cx="385910" cy="50449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6">
            <a:extLst>
              <a:ext uri="{FF2B5EF4-FFF2-40B4-BE49-F238E27FC236}">
                <a16:creationId xmlns:a16="http://schemas.microsoft.com/office/drawing/2014/main" id="{C8ADF6BD-C12E-4949-8140-04F0BCD2F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ABEB8708-956B-4E82-A052-8488BC1CC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0413" cy="61007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99D49CC-95FE-4C35-BAAB-D9B58010252C}"/>
              </a:ext>
            </a:extLst>
          </p:cNvPr>
          <p:cNvSpPr/>
          <p:nvPr/>
        </p:nvSpPr>
        <p:spPr>
          <a:xfrm>
            <a:off x="4151784" y="1700809"/>
            <a:ext cx="388843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Muchas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Gracias</a:t>
            </a:r>
            <a:endParaRPr kumimoji="0" lang="es-AR" sz="7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6">
            <a:extLst>
              <a:ext uri="{FF2B5EF4-FFF2-40B4-BE49-F238E27FC236}">
                <a16:creationId xmlns:a16="http://schemas.microsoft.com/office/drawing/2014/main" id="{C8ADF6BD-C12E-4949-8140-04F0BCD2F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instrumento, estacionaria, pluma&#10;&#10;Descripción generada automáticamente">
            <a:extLst>
              <a:ext uri="{FF2B5EF4-FFF2-40B4-BE49-F238E27FC236}">
                <a16:creationId xmlns:a16="http://schemas.microsoft.com/office/drawing/2014/main" id="{837AB17C-0622-4AD3-9719-F95C6024E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b="43700"/>
          <a:stretch/>
        </p:blipFill>
        <p:spPr>
          <a:xfrm rot="16200000">
            <a:off x="9155710" y="3015867"/>
            <a:ext cx="4307883" cy="5772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818CB7-0C24-4EBC-AF32-94978DC5CD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80" t="11360" r="11034" b="15102"/>
          <a:stretch/>
        </p:blipFill>
        <p:spPr>
          <a:xfrm>
            <a:off x="880151" y="404664"/>
            <a:ext cx="9421996" cy="54960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D57FAF6-F3A3-4B49-9F53-8E436CA3824B}"/>
              </a:ext>
            </a:extLst>
          </p:cNvPr>
          <p:cNvSpPr txBox="1"/>
          <p:nvPr/>
        </p:nvSpPr>
        <p:spPr>
          <a:xfrm>
            <a:off x="1714500" y="603372"/>
            <a:ext cx="8116975" cy="51702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8000" indent="-285750" algn="just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Conceptos básicos de biología molecular: Genoma, cromosoma, gen, enfermedades genéticas.</a:t>
            </a:r>
          </a:p>
          <a:p>
            <a:pPr marL="285750" indent="-288000" algn="just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Características Moleculares del Déficit de </a:t>
            </a:r>
            <a:r>
              <a:rPr lang="es-MX" sz="27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Glut</a:t>
            </a: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1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- Gen </a:t>
            </a:r>
            <a:r>
              <a:rPr lang="es-MX" sz="2700" b="1" i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SLC2A1</a:t>
            </a: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y Proteína </a:t>
            </a:r>
            <a:r>
              <a:rPr lang="es-MX" sz="27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Glut</a:t>
            </a: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1</a:t>
            </a:r>
          </a:p>
          <a:p>
            <a:pPr marL="454950" lvl="1" algn="just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- Base genética (</a:t>
            </a:r>
            <a:r>
              <a:rPr lang="es-MX" sz="27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Haploinsuficiencia</a:t>
            </a: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- Correlación genotipo Fenotipo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MX" sz="27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- Estudio molecular del paciente con DFGLUT1</a:t>
            </a:r>
          </a:p>
        </p:txBody>
      </p:sp>
    </p:spTree>
    <p:extLst>
      <p:ext uri="{BB962C8B-B14F-4D97-AF65-F5344CB8AC3E}">
        <p14:creationId xmlns:p14="http://schemas.microsoft.com/office/powerpoint/2010/main" val="374258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BE48DA12-22BF-4BD8-AC3F-A2C14AC95E5B}"/>
              </a:ext>
            </a:extLst>
          </p:cNvPr>
          <p:cNvGrpSpPr/>
          <p:nvPr/>
        </p:nvGrpSpPr>
        <p:grpSpPr>
          <a:xfrm>
            <a:off x="1615501" y="1320043"/>
            <a:ext cx="3680879" cy="4119074"/>
            <a:chOff x="374654" y="-40574"/>
            <a:chExt cx="3899510" cy="384046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D250CB6-BAC7-410E-9493-5FEB8CF5D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9" t="21428" r="7537" b="16667"/>
            <a:stretch/>
          </p:blipFill>
          <p:spPr>
            <a:xfrm>
              <a:off x="374654" y="2088841"/>
              <a:ext cx="3899510" cy="171105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6A58B55-4F61-4740-8740-6F12414A6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508" y="-40574"/>
              <a:ext cx="1865376" cy="1353312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C258416-13D4-4729-B200-4805CEC223E0}"/>
                </a:ext>
              </a:extLst>
            </p:cNvPr>
            <p:cNvSpPr txBox="1"/>
            <p:nvPr/>
          </p:nvSpPr>
          <p:spPr>
            <a:xfrm>
              <a:off x="1478396" y="1260088"/>
              <a:ext cx="1865376" cy="50254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lnSpcReduction="10000"/>
            </a:bodyPr>
            <a:lstStyle/>
            <a:p>
              <a:pPr eaLnBrk="1" fontAlgn="auto" hangingPunct="1">
                <a:spcAft>
                  <a:spcPts val="0"/>
                </a:spcAft>
              </a:pPr>
              <a:r>
                <a:rPr lang="es-AR" sz="3000" b="1" dirty="0">
                  <a:solidFill>
                    <a:srgbClr val="00B050"/>
                  </a:solidFill>
                  <a:latin typeface="Arial" pitchFamily="34" charset="0"/>
                  <a:ea typeface="+mj-ea"/>
                  <a:cs typeface="Arial" pitchFamily="34" charset="0"/>
                </a:rPr>
                <a:t>A </a:t>
              </a:r>
              <a:r>
                <a:rPr lang="es-AR" sz="3000" b="1" dirty="0">
                  <a:solidFill>
                    <a:srgbClr val="FF0000"/>
                  </a:solidFill>
                  <a:latin typeface="Arial" pitchFamily="34" charset="0"/>
                  <a:ea typeface="+mj-ea"/>
                  <a:cs typeface="Arial" pitchFamily="34" charset="0"/>
                </a:rPr>
                <a:t>T </a:t>
              </a:r>
              <a:r>
                <a:rPr lang="es-AR" sz="3000" b="1" dirty="0">
                  <a:latin typeface="Arial" pitchFamily="34" charset="0"/>
                  <a:ea typeface="+mj-ea"/>
                  <a:cs typeface="Arial" pitchFamily="34" charset="0"/>
                </a:rPr>
                <a:t>G </a:t>
              </a:r>
              <a:r>
                <a:rPr lang="es-AR" sz="3000" b="1" dirty="0">
                  <a:solidFill>
                    <a:schemeClr val="accent1"/>
                  </a:solidFill>
                  <a:latin typeface="Arial" pitchFamily="34" charset="0"/>
                  <a:ea typeface="+mj-ea"/>
                  <a:cs typeface="Arial" pitchFamily="34" charset="0"/>
                </a:rPr>
                <a:t>C</a:t>
              </a:r>
              <a:endParaRPr lang="es-AR" sz="3000" b="1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9ED7B7B4-0722-4B3F-8037-A53D8E5A4BF6}"/>
              </a:ext>
            </a:extLst>
          </p:cNvPr>
          <p:cNvSpPr/>
          <p:nvPr/>
        </p:nvSpPr>
        <p:spPr>
          <a:xfrm>
            <a:off x="4945779" y="3479380"/>
            <a:ext cx="1045402" cy="557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A9B3E26-E0FD-4F7A-82C3-9E33BF24C397}"/>
              </a:ext>
            </a:extLst>
          </p:cNvPr>
          <p:cNvGrpSpPr/>
          <p:nvPr/>
        </p:nvGrpSpPr>
        <p:grpSpPr>
          <a:xfrm>
            <a:off x="5598038" y="1149536"/>
            <a:ext cx="4387463" cy="4511712"/>
            <a:chOff x="4074037" y="912462"/>
            <a:chExt cx="4387463" cy="4511712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35EA93D8-885C-4E9D-BAEB-0F1944D8C1FB}"/>
                </a:ext>
              </a:extLst>
            </p:cNvPr>
            <p:cNvGrpSpPr/>
            <p:nvPr/>
          </p:nvGrpSpPr>
          <p:grpSpPr>
            <a:xfrm>
              <a:off x="4074037" y="912462"/>
              <a:ext cx="4387463" cy="4511712"/>
              <a:chOff x="4788023" y="620688"/>
              <a:chExt cx="3220755" cy="3179205"/>
            </a:xfrm>
          </p:grpSpPr>
          <p:sp>
            <p:nvSpPr>
              <p:cNvPr id="4" name="Pergamino: vertical 3">
                <a:extLst>
                  <a:ext uri="{FF2B5EF4-FFF2-40B4-BE49-F238E27FC236}">
                    <a16:creationId xmlns:a16="http://schemas.microsoft.com/office/drawing/2014/main" id="{D92DE1FC-0FBC-4F8C-98A6-6CA81C8B9BFA}"/>
                  </a:ext>
                </a:extLst>
              </p:cNvPr>
              <p:cNvSpPr/>
              <p:nvPr/>
            </p:nvSpPr>
            <p:spPr>
              <a:xfrm>
                <a:off x="4788023" y="620688"/>
                <a:ext cx="3220755" cy="3179205"/>
              </a:xfrm>
              <a:prstGeom prst="verticalScroll">
                <a:avLst/>
              </a:prstGeom>
              <a:blipFill>
                <a:blip r:embed="rId4"/>
                <a:tile tx="0" ty="0" sx="100000" sy="100000" flip="none" algn="tl"/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938C17E2-701D-4545-9C55-A4401573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1880" y="1038011"/>
                <a:ext cx="2193039" cy="2761882"/>
              </a:xfrm>
              <a:prstGeom prst="rect">
                <a:avLst/>
              </a:prstGeom>
            </p:spPr>
          </p:pic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C4A1752-3729-4728-8518-780324B70F9B}"/>
                </a:ext>
              </a:extLst>
            </p:cNvPr>
            <p:cNvSpPr txBox="1"/>
            <p:nvPr/>
          </p:nvSpPr>
          <p:spPr>
            <a:xfrm>
              <a:off x="5292080" y="986070"/>
              <a:ext cx="3018401" cy="481433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lnSpcReduction="10000"/>
            </a:bodyPr>
            <a:lstStyle/>
            <a:p>
              <a:pPr eaLnBrk="1" fontAlgn="auto" hangingPunct="1">
                <a:spcAft>
                  <a:spcPts val="0"/>
                </a:spcAft>
              </a:pPr>
              <a:r>
                <a:rPr lang="es-AR" sz="2800" b="1" dirty="0">
                  <a:latin typeface="Arial" pitchFamily="34" charset="0"/>
                  <a:ea typeface="+mj-ea"/>
                  <a:cs typeface="Arial" pitchFamily="34" charset="0"/>
                </a:rPr>
                <a:t>Gen  </a:t>
              </a:r>
              <a:r>
                <a:rPr lang="es-AR" sz="2800" b="1" i="1" dirty="0">
                  <a:latin typeface="Arial" pitchFamily="34" charset="0"/>
                  <a:ea typeface="+mj-ea"/>
                  <a:cs typeface="Arial" pitchFamily="34" charset="0"/>
                </a:rPr>
                <a:t>SLC2A1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81D040-8667-4229-A71B-401117D977BB}"/>
              </a:ext>
            </a:extLst>
          </p:cNvPr>
          <p:cNvSpPr txBox="1"/>
          <p:nvPr/>
        </p:nvSpPr>
        <p:spPr>
          <a:xfrm>
            <a:off x="9498734" y="1790048"/>
            <a:ext cx="1139025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s-AR" sz="2000" b="1" dirty="0">
                <a:highlight>
                  <a:srgbClr val="FFFF00"/>
                </a:highlight>
                <a:latin typeface="Arial" pitchFamily="34" charset="0"/>
                <a:ea typeface="+mj-ea"/>
                <a:cs typeface="Arial" pitchFamily="34" charset="0"/>
              </a:rPr>
              <a:t>Exones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D19146F-8165-41F4-9393-E15FDA38D4BB}"/>
              </a:ext>
            </a:extLst>
          </p:cNvPr>
          <p:cNvSpPr txBox="1"/>
          <p:nvPr/>
        </p:nvSpPr>
        <p:spPr>
          <a:xfrm>
            <a:off x="9498734" y="2235559"/>
            <a:ext cx="1340629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s-AR" sz="2000" b="1" dirty="0">
                <a:highlight>
                  <a:srgbClr val="C0C0C0"/>
                </a:highlight>
                <a:latin typeface="Arial" pitchFamily="34" charset="0"/>
                <a:ea typeface="+mj-ea"/>
                <a:cs typeface="Arial" pitchFamily="34" charset="0"/>
              </a:rPr>
              <a:t>Intrones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0525DA6-ADDB-4923-BBA9-B9B1F6426FF8}"/>
              </a:ext>
            </a:extLst>
          </p:cNvPr>
          <p:cNvGrpSpPr/>
          <p:nvPr/>
        </p:nvGrpSpPr>
        <p:grpSpPr>
          <a:xfrm>
            <a:off x="2874571" y="295166"/>
            <a:ext cx="6478181" cy="530785"/>
            <a:chOff x="1649618" y="167654"/>
            <a:chExt cx="6111879" cy="781221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45B53E-88A5-4F5D-9BC7-AC220635B3CD}"/>
                </a:ext>
              </a:extLst>
            </p:cNvPr>
            <p:cNvSpPr/>
            <p:nvPr/>
          </p:nvSpPr>
          <p:spPr>
            <a:xfrm>
              <a:off x="1649618" y="167654"/>
              <a:ext cx="6111879" cy="78122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D0B0CE1-0032-439A-8B38-7BEC86791C45}"/>
                </a:ext>
              </a:extLst>
            </p:cNvPr>
            <p:cNvSpPr txBox="1"/>
            <p:nvPr/>
          </p:nvSpPr>
          <p:spPr>
            <a:xfrm>
              <a:off x="1649619" y="182704"/>
              <a:ext cx="6018726" cy="43678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 eaLnBrk="1" fontAlgn="auto" hangingPunct="1">
                <a:spcAft>
                  <a:spcPts val="0"/>
                </a:spcAft>
              </a:pPr>
              <a:r>
                <a:rPr lang="es-AR" sz="2200" b="1" dirty="0">
                  <a:latin typeface="Arial" pitchFamily="34" charset="0"/>
                  <a:ea typeface="+mj-ea"/>
                  <a:cs typeface="Arial" pitchFamily="34" charset="0"/>
                </a:rPr>
                <a:t>Genes, Exones, Intrones y Código Genético. 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BB0685E-B2A6-4780-BD98-A74C83B162F9}"/>
              </a:ext>
            </a:extLst>
          </p:cNvPr>
          <p:cNvSpPr txBox="1"/>
          <p:nvPr/>
        </p:nvSpPr>
        <p:spPr>
          <a:xfrm>
            <a:off x="2348917" y="5661248"/>
            <a:ext cx="2298238" cy="3536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b="1" dirty="0">
                <a:latin typeface="Arial" pitchFamily="34" charset="0"/>
                <a:ea typeface="+mj-ea"/>
                <a:cs typeface="Arial" pitchFamily="34" charset="0"/>
              </a:rPr>
              <a:t>CROMOSOMA 1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4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F2EEF2A-879A-4924-8430-32DD81A3E8DA}"/>
              </a:ext>
            </a:extLst>
          </p:cNvPr>
          <p:cNvGrpSpPr/>
          <p:nvPr/>
        </p:nvGrpSpPr>
        <p:grpSpPr>
          <a:xfrm>
            <a:off x="873162" y="419950"/>
            <a:ext cx="3258437" cy="5566412"/>
            <a:chOff x="636741" y="416000"/>
            <a:chExt cx="3258437" cy="556641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4F7D78D-41B3-4547-9C92-9B776C89C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13" t="30481" r="14584" b="37405"/>
            <a:stretch/>
          </p:blipFill>
          <p:spPr>
            <a:xfrm>
              <a:off x="636741" y="5035359"/>
              <a:ext cx="3258437" cy="94705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36C7547-0088-4553-88C8-D56FBE4E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6741" y="3297059"/>
              <a:ext cx="1778597" cy="20985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71BBB82-A3DA-4922-B144-28C497E82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337" y="3728330"/>
              <a:ext cx="1368152" cy="1212680"/>
            </a:xfrm>
            <a:prstGeom prst="rect">
              <a:avLst/>
            </a:prstGeom>
          </p:spPr>
        </p:pic>
        <p:sp>
          <p:nvSpPr>
            <p:cNvPr id="15" name="Rayo 14">
              <a:extLst>
                <a:ext uri="{FF2B5EF4-FFF2-40B4-BE49-F238E27FC236}">
                  <a16:creationId xmlns:a16="http://schemas.microsoft.com/office/drawing/2014/main" id="{7FE7692F-1185-4E6E-ACA8-6F56E318A532}"/>
                </a:ext>
              </a:extLst>
            </p:cNvPr>
            <p:cNvSpPr/>
            <p:nvPr/>
          </p:nvSpPr>
          <p:spPr>
            <a:xfrm>
              <a:off x="3028028" y="5346915"/>
              <a:ext cx="372616" cy="4925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6" name="Rayo 25">
              <a:extLst>
                <a:ext uri="{FF2B5EF4-FFF2-40B4-BE49-F238E27FC236}">
                  <a16:creationId xmlns:a16="http://schemas.microsoft.com/office/drawing/2014/main" id="{9C76A254-A090-4D43-9743-3491E4B4D604}"/>
                </a:ext>
              </a:extLst>
            </p:cNvPr>
            <p:cNvSpPr/>
            <p:nvPr/>
          </p:nvSpPr>
          <p:spPr>
            <a:xfrm>
              <a:off x="3451759" y="5236567"/>
              <a:ext cx="372616" cy="4925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7" name="Rayo 26">
              <a:extLst>
                <a:ext uri="{FF2B5EF4-FFF2-40B4-BE49-F238E27FC236}">
                  <a16:creationId xmlns:a16="http://schemas.microsoft.com/office/drawing/2014/main" id="{9A61CCF3-49F3-4E6A-897B-7C5192012ED1}"/>
                </a:ext>
              </a:extLst>
            </p:cNvPr>
            <p:cNvSpPr/>
            <p:nvPr/>
          </p:nvSpPr>
          <p:spPr>
            <a:xfrm>
              <a:off x="2061767" y="4500646"/>
              <a:ext cx="372616" cy="4925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Rayo 27">
              <a:extLst>
                <a:ext uri="{FF2B5EF4-FFF2-40B4-BE49-F238E27FC236}">
                  <a16:creationId xmlns:a16="http://schemas.microsoft.com/office/drawing/2014/main" id="{526A937D-7366-43A7-9050-06FB97085689}"/>
                </a:ext>
              </a:extLst>
            </p:cNvPr>
            <p:cNvSpPr/>
            <p:nvPr/>
          </p:nvSpPr>
          <p:spPr>
            <a:xfrm>
              <a:off x="2420100" y="4295665"/>
              <a:ext cx="372616" cy="4925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9" name="Rayo 28">
              <a:extLst>
                <a:ext uri="{FF2B5EF4-FFF2-40B4-BE49-F238E27FC236}">
                  <a16:creationId xmlns:a16="http://schemas.microsoft.com/office/drawing/2014/main" id="{D70AE960-064E-4538-9FE9-11E85F8698C1}"/>
                </a:ext>
              </a:extLst>
            </p:cNvPr>
            <p:cNvSpPr/>
            <p:nvPr/>
          </p:nvSpPr>
          <p:spPr>
            <a:xfrm>
              <a:off x="2935300" y="4334670"/>
              <a:ext cx="372616" cy="4925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3CF73B5-6BCD-4E58-ABAD-FC201E11A12A}"/>
                </a:ext>
              </a:extLst>
            </p:cNvPr>
            <p:cNvGrpSpPr/>
            <p:nvPr/>
          </p:nvGrpSpPr>
          <p:grpSpPr>
            <a:xfrm>
              <a:off x="720769" y="416000"/>
              <a:ext cx="2640133" cy="2811384"/>
              <a:chOff x="578766" y="397927"/>
              <a:chExt cx="2640133" cy="2811384"/>
            </a:xfrm>
          </p:grpSpPr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D4F4E4BD-7C7F-4EF4-8B21-E26E8613D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766" y="397927"/>
                <a:ext cx="2573863" cy="2811384"/>
              </a:xfrm>
              <a:prstGeom prst="rect">
                <a:avLst/>
              </a:prstGeom>
            </p:spPr>
          </p:pic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FA52B9A6-C76F-4957-B933-54568A6CCA84}"/>
                  </a:ext>
                </a:extLst>
              </p:cNvPr>
              <p:cNvSpPr txBox="1"/>
              <p:nvPr/>
            </p:nvSpPr>
            <p:spPr>
              <a:xfrm>
                <a:off x="1299142" y="452042"/>
                <a:ext cx="1679954" cy="31795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 fontScale="92500" lnSpcReduction="20000"/>
              </a:bodyPr>
              <a:lstStyle/>
              <a:p>
                <a:pPr eaLnBrk="1" fontAlgn="auto" hangingPunct="1">
                  <a:spcAft>
                    <a:spcPts val="0"/>
                  </a:spcAft>
                </a:pPr>
                <a:r>
                  <a:rPr lang="es-AR" b="1" dirty="0">
                    <a:latin typeface="Arial" pitchFamily="34" charset="0"/>
                    <a:ea typeface="+mj-ea"/>
                    <a:cs typeface="Arial" pitchFamily="34" charset="0"/>
                  </a:rPr>
                  <a:t>Gen  </a:t>
                </a:r>
                <a:r>
                  <a:rPr lang="es-AR" b="1" i="1" dirty="0">
                    <a:latin typeface="Arial" pitchFamily="34" charset="0"/>
                    <a:ea typeface="+mj-ea"/>
                    <a:cs typeface="Arial" pitchFamily="34" charset="0"/>
                  </a:rPr>
                  <a:t>SLC2A1</a:t>
                </a:r>
              </a:p>
            </p:txBody>
          </p:sp>
          <p:pic>
            <p:nvPicPr>
              <p:cNvPr id="48" name="Imagen 47">
                <a:extLst>
                  <a:ext uri="{FF2B5EF4-FFF2-40B4-BE49-F238E27FC236}">
                    <a16:creationId xmlns:a16="http://schemas.microsoft.com/office/drawing/2014/main" id="{087F0E27-4566-4880-9908-3B30D2631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6752" y="1042545"/>
                <a:ext cx="1522147" cy="1522147"/>
              </a:xfrm>
              <a:prstGeom prst="rect">
                <a:avLst/>
              </a:prstGeom>
            </p:spPr>
          </p:pic>
        </p:grp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482FAD56-F730-41A3-88DB-5547DD5675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77" y="1263011"/>
            <a:ext cx="1667248" cy="203799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CB4CF46-0F90-4CDB-A2FC-A37D7EB388F5}"/>
              </a:ext>
            </a:extLst>
          </p:cNvPr>
          <p:cNvGrpSpPr/>
          <p:nvPr/>
        </p:nvGrpSpPr>
        <p:grpSpPr>
          <a:xfrm>
            <a:off x="6961675" y="424664"/>
            <a:ext cx="3705294" cy="5559557"/>
            <a:chOff x="6580035" y="344762"/>
            <a:chExt cx="3705294" cy="55595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042D537-4D98-4EF0-94B8-CC41EDF83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615" t="30481" r="17273" b="37654"/>
            <a:stretch/>
          </p:blipFill>
          <p:spPr>
            <a:xfrm>
              <a:off x="6964311" y="5009350"/>
              <a:ext cx="2782328" cy="894969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B091BC8-254C-4237-A2C4-6B37D5C76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405" y="3609856"/>
              <a:ext cx="1368152" cy="121268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979D9B83-D999-44BF-99DD-8C86BAF97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80035" y="3268010"/>
              <a:ext cx="1811170" cy="2136989"/>
            </a:xfrm>
            <a:prstGeom prst="rect">
              <a:avLst/>
            </a:prstGeom>
          </p:spPr>
        </p:pic>
        <p:sp>
          <p:nvSpPr>
            <p:cNvPr id="30" name="Rayo 29">
              <a:extLst>
                <a:ext uri="{FF2B5EF4-FFF2-40B4-BE49-F238E27FC236}">
                  <a16:creationId xmlns:a16="http://schemas.microsoft.com/office/drawing/2014/main" id="{07259290-F1B2-41CD-B310-78720E94C254}"/>
                </a:ext>
              </a:extLst>
            </p:cNvPr>
            <p:cNvSpPr/>
            <p:nvPr/>
          </p:nvSpPr>
          <p:spPr>
            <a:xfrm>
              <a:off x="9026966" y="5411604"/>
              <a:ext cx="372616" cy="4925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1" name="Rayo 30">
              <a:extLst>
                <a:ext uri="{FF2B5EF4-FFF2-40B4-BE49-F238E27FC236}">
                  <a16:creationId xmlns:a16="http://schemas.microsoft.com/office/drawing/2014/main" id="{C6CE2440-36A7-4CD3-9120-A3A57B7F5BFB}"/>
                </a:ext>
              </a:extLst>
            </p:cNvPr>
            <p:cNvSpPr/>
            <p:nvPr/>
          </p:nvSpPr>
          <p:spPr>
            <a:xfrm>
              <a:off x="9399582" y="5395616"/>
              <a:ext cx="372616" cy="4925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2" name="Rayo 31">
              <a:extLst>
                <a:ext uri="{FF2B5EF4-FFF2-40B4-BE49-F238E27FC236}">
                  <a16:creationId xmlns:a16="http://schemas.microsoft.com/office/drawing/2014/main" id="{36EC07B4-14D1-446B-8086-A2179A9C52F9}"/>
                </a:ext>
              </a:extLst>
            </p:cNvPr>
            <p:cNvSpPr/>
            <p:nvPr/>
          </p:nvSpPr>
          <p:spPr>
            <a:xfrm>
              <a:off x="9712160" y="5407648"/>
              <a:ext cx="372616" cy="4925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3" name="Rayo 32">
              <a:extLst>
                <a:ext uri="{FF2B5EF4-FFF2-40B4-BE49-F238E27FC236}">
                  <a16:creationId xmlns:a16="http://schemas.microsoft.com/office/drawing/2014/main" id="{C6A71DE4-257C-444E-88F7-BE07F251B438}"/>
                </a:ext>
              </a:extLst>
            </p:cNvPr>
            <p:cNvSpPr/>
            <p:nvPr/>
          </p:nvSpPr>
          <p:spPr>
            <a:xfrm>
              <a:off x="9481288" y="5103677"/>
              <a:ext cx="372616" cy="49255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7937391D-8027-4259-8E9B-8EBDA0775A4D}"/>
                </a:ext>
              </a:extLst>
            </p:cNvPr>
            <p:cNvCxnSpPr>
              <a:cxnSpLocks/>
            </p:cNvCxnSpPr>
            <p:nvPr/>
          </p:nvCxnSpPr>
          <p:spPr>
            <a:xfrm>
              <a:off x="7917654" y="4295690"/>
              <a:ext cx="360040" cy="360040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599596C1-7326-439D-A35D-DD696B7BA3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7654" y="4295690"/>
              <a:ext cx="360040" cy="360040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52320DA-68D7-49D1-BEAD-EC80583E8FA4}"/>
                </a:ext>
              </a:extLst>
            </p:cNvPr>
            <p:cNvGrpSpPr/>
            <p:nvPr/>
          </p:nvGrpSpPr>
          <p:grpSpPr>
            <a:xfrm>
              <a:off x="7635226" y="344762"/>
              <a:ext cx="2650103" cy="2811384"/>
              <a:chOff x="5451568" y="305635"/>
              <a:chExt cx="2650103" cy="2811384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CFEB2CB0-DE16-4C64-99E9-FF4EC9B65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1568" y="305635"/>
                <a:ext cx="2573863" cy="2811384"/>
              </a:xfrm>
              <a:prstGeom prst="rect">
                <a:avLst/>
              </a:prstGeom>
            </p:spPr>
          </p:pic>
          <p:pic>
            <p:nvPicPr>
              <p:cNvPr id="50" name="Imagen 49">
                <a:extLst>
                  <a:ext uri="{FF2B5EF4-FFF2-40B4-BE49-F238E27FC236}">
                    <a16:creationId xmlns:a16="http://schemas.microsoft.com/office/drawing/2014/main" id="{89AB9171-E7ED-4432-9C29-E99EDFE54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9524" y="848789"/>
                <a:ext cx="1522147" cy="1522147"/>
              </a:xfrm>
              <a:prstGeom prst="rect">
                <a:avLst/>
              </a:prstGeom>
            </p:spPr>
          </p:pic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FA7BFAD0-8717-44C7-BA5D-A9B094280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12638" y="1450199"/>
                <a:ext cx="124896" cy="158317"/>
              </a:xfrm>
              <a:prstGeom prst="rect">
                <a:avLst/>
              </a:prstGeom>
            </p:spPr>
          </p:pic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FAF639B9-6728-498F-B30E-EF94A32FE3F1}"/>
                  </a:ext>
                </a:extLst>
              </p:cNvPr>
              <p:cNvSpPr txBox="1"/>
              <p:nvPr/>
            </p:nvSpPr>
            <p:spPr>
              <a:xfrm>
                <a:off x="6185399" y="340151"/>
                <a:ext cx="1679954" cy="31795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 fontScale="92500" lnSpcReduction="20000"/>
              </a:bodyPr>
              <a:lstStyle/>
              <a:p>
                <a:pPr eaLnBrk="1" fontAlgn="auto" hangingPunct="1">
                  <a:spcAft>
                    <a:spcPts val="0"/>
                  </a:spcAft>
                </a:pPr>
                <a:r>
                  <a:rPr lang="es-AR" b="1" dirty="0">
                    <a:latin typeface="Arial" pitchFamily="34" charset="0"/>
                    <a:ea typeface="+mj-ea"/>
                    <a:cs typeface="Arial" pitchFamily="34" charset="0"/>
                  </a:rPr>
                  <a:t>Gen  </a:t>
                </a:r>
                <a:r>
                  <a:rPr lang="es-AR" b="1" i="1" dirty="0">
                    <a:latin typeface="Arial" pitchFamily="34" charset="0"/>
                    <a:ea typeface="+mj-ea"/>
                    <a:cs typeface="Arial" pitchFamily="34" charset="0"/>
                  </a:rPr>
                  <a:t>SLC2A1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13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2B7D522-40AD-443E-B8C8-A4179D6D3A1F}"/>
              </a:ext>
            </a:extLst>
          </p:cNvPr>
          <p:cNvSpPr txBox="1"/>
          <p:nvPr/>
        </p:nvSpPr>
        <p:spPr>
          <a:xfrm>
            <a:off x="144431" y="624769"/>
            <a:ext cx="2434449" cy="63373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Variante </a:t>
            </a:r>
            <a:r>
              <a:rPr kumimoji="0" lang="es-MX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de-novo</a:t>
            </a:r>
            <a:endParaRPr kumimoji="0" lang="es-MX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i="1" dirty="0">
                <a:latin typeface="Arial" pitchFamily="34" charset="0"/>
                <a:ea typeface="+mj-ea"/>
                <a:cs typeface="Arial" pitchFamily="34" charset="0"/>
              </a:rPr>
              <a:t>Embriogénesis</a:t>
            </a:r>
            <a:endParaRPr kumimoji="0" lang="es-MX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C90FA-2078-464A-9D45-0DE5DCBD4481}"/>
              </a:ext>
            </a:extLst>
          </p:cNvPr>
          <p:cNvSpPr txBox="1"/>
          <p:nvPr/>
        </p:nvSpPr>
        <p:spPr>
          <a:xfrm>
            <a:off x="8954680" y="616178"/>
            <a:ext cx="2944179" cy="65091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Patrón Autosómico Recesivo</a:t>
            </a:r>
            <a:endParaRPr kumimoji="0" lang="es-MX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535A0-02AB-41FC-945F-9CEAFB67F9DC}"/>
              </a:ext>
            </a:extLst>
          </p:cNvPr>
          <p:cNvSpPr txBox="1"/>
          <p:nvPr/>
        </p:nvSpPr>
        <p:spPr>
          <a:xfrm>
            <a:off x="5700713" y="633359"/>
            <a:ext cx="2944178" cy="63373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Patrón Autosómico Dominante</a:t>
            </a:r>
            <a:endParaRPr kumimoji="0" lang="es-MX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1ECD8A-BDB4-4E31-A5C2-73838F55DCE2}"/>
              </a:ext>
            </a:extLst>
          </p:cNvPr>
          <p:cNvSpPr txBox="1"/>
          <p:nvPr/>
        </p:nvSpPr>
        <p:spPr>
          <a:xfrm>
            <a:off x="5700712" y="128588"/>
            <a:ext cx="6198147" cy="3857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Caso Familiar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F76AD5-E9FF-466E-82DF-8A5D3A03EDBD}"/>
              </a:ext>
            </a:extLst>
          </p:cNvPr>
          <p:cNvSpPr txBox="1"/>
          <p:nvPr/>
        </p:nvSpPr>
        <p:spPr>
          <a:xfrm>
            <a:off x="137301" y="128588"/>
            <a:ext cx="5043705" cy="385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Caso Esporádico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7177A1-F53F-4251-BE84-B997853B3744}"/>
              </a:ext>
            </a:extLst>
          </p:cNvPr>
          <p:cNvSpPr txBox="1"/>
          <p:nvPr/>
        </p:nvSpPr>
        <p:spPr>
          <a:xfrm>
            <a:off x="2746557" y="616178"/>
            <a:ext cx="2434449" cy="65091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Variante </a:t>
            </a:r>
            <a:r>
              <a:rPr kumimoji="0" lang="es-MX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de-novo</a:t>
            </a:r>
            <a:endParaRPr kumimoji="0" lang="es-MX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i="1" dirty="0">
                <a:latin typeface="Arial" pitchFamily="34" charset="0"/>
                <a:ea typeface="+mj-ea"/>
                <a:cs typeface="Arial" pitchFamily="34" charset="0"/>
              </a:rPr>
              <a:t>Gametogénesis</a:t>
            </a:r>
            <a:endParaRPr kumimoji="0" lang="es-MX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C513371D-9B3B-465F-8F90-518DA9EE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468" y="1384669"/>
            <a:ext cx="2392463" cy="112586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461CFD6A-C610-4741-B51B-38BD3F75BF19}"/>
              </a:ext>
            </a:extLst>
          </p:cNvPr>
          <p:cNvSpPr txBox="1"/>
          <p:nvPr/>
        </p:nvSpPr>
        <p:spPr>
          <a:xfrm>
            <a:off x="6314222" y="2175659"/>
            <a:ext cx="227904" cy="2400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</a:p>
        </p:txBody>
      </p:sp>
      <p:sp>
        <p:nvSpPr>
          <p:cNvPr id="129" name="Cerrar llave 128">
            <a:extLst>
              <a:ext uri="{FF2B5EF4-FFF2-40B4-BE49-F238E27FC236}">
                <a16:creationId xmlns:a16="http://schemas.microsoft.com/office/drawing/2014/main" id="{F556E9AE-38C7-4564-BA73-C898B6F0A480}"/>
              </a:ext>
            </a:extLst>
          </p:cNvPr>
          <p:cNvSpPr/>
          <p:nvPr/>
        </p:nvSpPr>
        <p:spPr>
          <a:xfrm rot="5400000">
            <a:off x="1207659" y="2171626"/>
            <a:ext cx="256522" cy="24389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97" name="Grupo 196">
            <a:extLst>
              <a:ext uri="{FF2B5EF4-FFF2-40B4-BE49-F238E27FC236}">
                <a16:creationId xmlns:a16="http://schemas.microsoft.com/office/drawing/2014/main" id="{24FB8D85-A1F0-4142-9756-FAAFF6CE76DA}"/>
              </a:ext>
            </a:extLst>
          </p:cNvPr>
          <p:cNvGrpSpPr/>
          <p:nvPr/>
        </p:nvGrpSpPr>
        <p:grpSpPr>
          <a:xfrm>
            <a:off x="308684" y="1411856"/>
            <a:ext cx="2212494" cy="1041174"/>
            <a:chOff x="271723" y="1720901"/>
            <a:chExt cx="2212494" cy="1041174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7E949A02-FA18-450C-A60E-0D3423EDE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723" y="1720901"/>
              <a:ext cx="2212494" cy="1041174"/>
            </a:xfrm>
            <a:prstGeom prst="rect">
              <a:avLst/>
            </a:prstGeom>
          </p:spPr>
        </p:pic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8706B8C0-FF81-477C-A2DC-9BFF468487E7}"/>
                </a:ext>
              </a:extLst>
            </p:cNvPr>
            <p:cNvSpPr txBox="1"/>
            <p:nvPr/>
          </p:nvSpPr>
          <p:spPr>
            <a:xfrm>
              <a:off x="1538211" y="2508026"/>
              <a:ext cx="253358" cy="188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62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9458B2E3-733C-40E8-845E-1945BCB7FEBD}"/>
                </a:ext>
              </a:extLst>
            </p:cNvPr>
            <p:cNvSpPr txBox="1"/>
            <p:nvPr/>
          </p:nvSpPr>
          <p:spPr>
            <a:xfrm>
              <a:off x="398296" y="2402325"/>
              <a:ext cx="253358" cy="21140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E576BBC5-E9A2-4CA1-8D96-2FB0B86AC9D0}"/>
                </a:ext>
              </a:extLst>
            </p:cNvPr>
            <p:cNvSpPr txBox="1"/>
            <p:nvPr/>
          </p:nvSpPr>
          <p:spPr>
            <a:xfrm>
              <a:off x="808692" y="2402324"/>
              <a:ext cx="253358" cy="21140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FF0727D3-4BCD-4D42-9766-B5E3279B7A5B}"/>
                </a:ext>
              </a:extLst>
            </p:cNvPr>
            <p:cNvSpPr txBox="1"/>
            <p:nvPr/>
          </p:nvSpPr>
          <p:spPr>
            <a:xfrm>
              <a:off x="1897142" y="2508026"/>
              <a:ext cx="253358" cy="188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62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pic>
        <p:nvPicPr>
          <p:cNvPr id="139" name="Picture 2" descr="Small Baby Cartoon Minimalism Character Coloring Page Stock Illustration -  Illustration of nipple, isolated: 124948881">
            <a:extLst>
              <a:ext uri="{FF2B5EF4-FFF2-40B4-BE49-F238E27FC236}">
                <a16:creationId xmlns:a16="http://schemas.microsoft.com/office/drawing/2014/main" id="{30220456-46F2-41D8-81EC-617CB269D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r="19626" b="7170"/>
          <a:stretch/>
        </p:blipFill>
        <p:spPr bwMode="auto">
          <a:xfrm>
            <a:off x="22000" y="5311772"/>
            <a:ext cx="573368" cy="8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upo 185">
            <a:extLst>
              <a:ext uri="{FF2B5EF4-FFF2-40B4-BE49-F238E27FC236}">
                <a16:creationId xmlns:a16="http://schemas.microsoft.com/office/drawing/2014/main" id="{867BBD2E-4347-4333-939B-0B556A34D6D5}"/>
              </a:ext>
            </a:extLst>
          </p:cNvPr>
          <p:cNvGrpSpPr/>
          <p:nvPr/>
        </p:nvGrpSpPr>
        <p:grpSpPr>
          <a:xfrm>
            <a:off x="690808" y="4349731"/>
            <a:ext cx="694491" cy="622421"/>
            <a:chOff x="545690" y="4691572"/>
            <a:chExt cx="694491" cy="622421"/>
          </a:xfrm>
        </p:grpSpPr>
        <p:pic>
          <p:nvPicPr>
            <p:cNvPr id="180" name="Imagen 179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05696372-9ADB-4060-875D-F88946DD3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90" y="4691572"/>
              <a:ext cx="694491" cy="622421"/>
            </a:xfrm>
            <a:prstGeom prst="rect">
              <a:avLst/>
            </a:prstGeom>
          </p:spPr>
        </p:pic>
        <p:sp>
          <p:nvSpPr>
            <p:cNvPr id="181" name="CuadroTexto 180">
              <a:extLst>
                <a:ext uri="{FF2B5EF4-FFF2-40B4-BE49-F238E27FC236}">
                  <a16:creationId xmlns:a16="http://schemas.microsoft.com/office/drawing/2014/main" id="{5872B280-9E10-4526-8DF7-3EA1AD2F8302}"/>
                </a:ext>
              </a:extLst>
            </p:cNvPr>
            <p:cNvSpPr txBox="1"/>
            <p:nvPr/>
          </p:nvSpPr>
          <p:spPr>
            <a:xfrm>
              <a:off x="611361" y="4871649"/>
              <a:ext cx="273967" cy="2622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182" name="CuadroTexto 181">
              <a:extLst>
                <a:ext uri="{FF2B5EF4-FFF2-40B4-BE49-F238E27FC236}">
                  <a16:creationId xmlns:a16="http://schemas.microsoft.com/office/drawing/2014/main" id="{04489557-5955-43D7-8ABE-FC1A4AF81A26}"/>
                </a:ext>
              </a:extLst>
            </p:cNvPr>
            <p:cNvSpPr txBox="1"/>
            <p:nvPr/>
          </p:nvSpPr>
          <p:spPr>
            <a:xfrm>
              <a:off x="922089" y="4893110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98D188A0-FF27-45BE-BA8F-9690E5318450}"/>
              </a:ext>
            </a:extLst>
          </p:cNvPr>
          <p:cNvGrpSpPr/>
          <p:nvPr/>
        </p:nvGrpSpPr>
        <p:grpSpPr>
          <a:xfrm>
            <a:off x="1374526" y="4349733"/>
            <a:ext cx="694491" cy="622421"/>
            <a:chOff x="1292919" y="4756331"/>
            <a:chExt cx="694491" cy="622421"/>
          </a:xfrm>
        </p:grpSpPr>
        <p:pic>
          <p:nvPicPr>
            <p:cNvPr id="183" name="Imagen 182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13F9E359-0A5B-4A09-9735-6740E7190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ADAB3613-B2CD-42C8-AE46-C1B6ED5FF01D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185" name="CuadroTexto 184">
              <a:extLst>
                <a:ext uri="{FF2B5EF4-FFF2-40B4-BE49-F238E27FC236}">
                  <a16:creationId xmlns:a16="http://schemas.microsoft.com/office/drawing/2014/main" id="{54A4F2B7-D93A-4C75-8B75-06969D4918F3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88" name="Grupo 187">
            <a:extLst>
              <a:ext uri="{FF2B5EF4-FFF2-40B4-BE49-F238E27FC236}">
                <a16:creationId xmlns:a16="http://schemas.microsoft.com/office/drawing/2014/main" id="{51559DCE-08D2-4FB8-9C25-D9793C68DDE1}"/>
              </a:ext>
            </a:extLst>
          </p:cNvPr>
          <p:cNvGrpSpPr/>
          <p:nvPr/>
        </p:nvGrpSpPr>
        <p:grpSpPr>
          <a:xfrm>
            <a:off x="901549" y="5489171"/>
            <a:ext cx="694491" cy="622421"/>
            <a:chOff x="1292919" y="4756331"/>
            <a:chExt cx="694491" cy="622421"/>
          </a:xfrm>
        </p:grpSpPr>
        <p:pic>
          <p:nvPicPr>
            <p:cNvPr id="189" name="Imagen 188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A4E15F63-7462-4A23-A7AA-ABF178FCE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913C20CE-AC23-47F4-B892-37C06736EE10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191" name="CuadroTexto 190">
              <a:extLst>
                <a:ext uri="{FF2B5EF4-FFF2-40B4-BE49-F238E27FC236}">
                  <a16:creationId xmlns:a16="http://schemas.microsoft.com/office/drawing/2014/main" id="{4F13473B-DFDA-43FF-91D6-82B32F7985F6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04" name="Grupo 203">
            <a:extLst>
              <a:ext uri="{FF2B5EF4-FFF2-40B4-BE49-F238E27FC236}">
                <a16:creationId xmlns:a16="http://schemas.microsoft.com/office/drawing/2014/main" id="{78F71182-4AB6-4724-9DD8-9C5151E61C50}"/>
              </a:ext>
            </a:extLst>
          </p:cNvPr>
          <p:cNvGrpSpPr/>
          <p:nvPr/>
        </p:nvGrpSpPr>
        <p:grpSpPr>
          <a:xfrm>
            <a:off x="998325" y="3562939"/>
            <a:ext cx="694491" cy="622421"/>
            <a:chOff x="956446" y="3666320"/>
            <a:chExt cx="694491" cy="622421"/>
          </a:xfrm>
        </p:grpSpPr>
        <p:pic>
          <p:nvPicPr>
            <p:cNvPr id="177" name="Imagen 176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7C22220E-DE40-42A6-A078-74FA3EEAB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46" y="3666320"/>
              <a:ext cx="694491" cy="622421"/>
            </a:xfrm>
            <a:prstGeom prst="rect">
              <a:avLst/>
            </a:prstGeom>
          </p:spPr>
        </p:pic>
        <p:sp>
          <p:nvSpPr>
            <p:cNvPr id="202" name="CuadroTexto 201">
              <a:extLst>
                <a:ext uri="{FF2B5EF4-FFF2-40B4-BE49-F238E27FC236}">
                  <a16:creationId xmlns:a16="http://schemas.microsoft.com/office/drawing/2014/main" id="{3DBDAA6B-7A86-461E-88BC-DD8900F2E204}"/>
                </a:ext>
              </a:extLst>
            </p:cNvPr>
            <p:cNvSpPr txBox="1"/>
            <p:nvPr/>
          </p:nvSpPr>
          <p:spPr>
            <a:xfrm>
              <a:off x="1031954" y="3869862"/>
              <a:ext cx="253358" cy="21140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03" name="CuadroTexto 202">
              <a:extLst>
                <a:ext uri="{FF2B5EF4-FFF2-40B4-BE49-F238E27FC236}">
                  <a16:creationId xmlns:a16="http://schemas.microsoft.com/office/drawing/2014/main" id="{333E8830-8454-4707-9404-88058D0F19F2}"/>
                </a:ext>
              </a:extLst>
            </p:cNvPr>
            <p:cNvSpPr txBox="1"/>
            <p:nvPr/>
          </p:nvSpPr>
          <p:spPr>
            <a:xfrm>
              <a:off x="1341445" y="3869862"/>
              <a:ext cx="253358" cy="188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62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CB06BDAF-F4E3-47F9-B786-1B493EA4ED24}"/>
              </a:ext>
            </a:extLst>
          </p:cNvPr>
          <p:cNvGrpSpPr/>
          <p:nvPr/>
        </p:nvGrpSpPr>
        <p:grpSpPr>
          <a:xfrm>
            <a:off x="1551915" y="5512971"/>
            <a:ext cx="694491" cy="622421"/>
            <a:chOff x="1292919" y="4756331"/>
            <a:chExt cx="694491" cy="622421"/>
          </a:xfrm>
        </p:grpSpPr>
        <p:pic>
          <p:nvPicPr>
            <p:cNvPr id="206" name="Imagen 205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10594332-5FF8-4AF3-95D8-75EB38E8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207" name="CuadroTexto 206">
              <a:extLst>
                <a:ext uri="{FF2B5EF4-FFF2-40B4-BE49-F238E27FC236}">
                  <a16:creationId xmlns:a16="http://schemas.microsoft.com/office/drawing/2014/main" id="{15B5E300-738B-4DB9-BAAC-B28D0385C443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08" name="CuadroTexto 207">
              <a:extLst>
                <a:ext uri="{FF2B5EF4-FFF2-40B4-BE49-F238E27FC236}">
                  <a16:creationId xmlns:a16="http://schemas.microsoft.com/office/drawing/2014/main" id="{677CE098-72E5-4819-8E2F-8A5515EDBD29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09" name="Grupo 208">
            <a:extLst>
              <a:ext uri="{FF2B5EF4-FFF2-40B4-BE49-F238E27FC236}">
                <a16:creationId xmlns:a16="http://schemas.microsoft.com/office/drawing/2014/main" id="{E1494F63-B8F2-4299-AB23-B08E1AA5C889}"/>
              </a:ext>
            </a:extLst>
          </p:cNvPr>
          <p:cNvGrpSpPr/>
          <p:nvPr/>
        </p:nvGrpSpPr>
        <p:grpSpPr>
          <a:xfrm>
            <a:off x="1216390" y="5230396"/>
            <a:ext cx="694491" cy="622421"/>
            <a:chOff x="1292919" y="4756331"/>
            <a:chExt cx="694491" cy="622421"/>
          </a:xfrm>
        </p:grpSpPr>
        <p:pic>
          <p:nvPicPr>
            <p:cNvPr id="210" name="Imagen 209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C8BCBCDB-FED4-4F1B-AB7B-886CB0CD1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211" name="CuadroTexto 210">
              <a:extLst>
                <a:ext uri="{FF2B5EF4-FFF2-40B4-BE49-F238E27FC236}">
                  <a16:creationId xmlns:a16="http://schemas.microsoft.com/office/drawing/2014/main" id="{82DE38BD-7EE5-4C5B-A994-9F13CF90D080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12" name="CuadroTexto 211">
              <a:extLst>
                <a:ext uri="{FF2B5EF4-FFF2-40B4-BE49-F238E27FC236}">
                  <a16:creationId xmlns:a16="http://schemas.microsoft.com/office/drawing/2014/main" id="{2230D23D-5C27-484E-BC5A-5A27046A9CE8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B77091B1-8835-4F95-8C16-F7EA1D13568E}"/>
              </a:ext>
            </a:extLst>
          </p:cNvPr>
          <p:cNvGrpSpPr/>
          <p:nvPr/>
        </p:nvGrpSpPr>
        <p:grpSpPr>
          <a:xfrm>
            <a:off x="666491" y="5410473"/>
            <a:ext cx="694491" cy="622421"/>
            <a:chOff x="545690" y="4691572"/>
            <a:chExt cx="694491" cy="622421"/>
          </a:xfrm>
        </p:grpSpPr>
        <p:pic>
          <p:nvPicPr>
            <p:cNvPr id="214" name="Imagen 213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78077C84-2D87-4EFD-A5E0-474489B4A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90" y="4691572"/>
              <a:ext cx="694491" cy="622421"/>
            </a:xfrm>
            <a:prstGeom prst="rect">
              <a:avLst/>
            </a:prstGeom>
          </p:spPr>
        </p:pic>
        <p:sp>
          <p:nvSpPr>
            <p:cNvPr id="215" name="CuadroTexto 214">
              <a:extLst>
                <a:ext uri="{FF2B5EF4-FFF2-40B4-BE49-F238E27FC236}">
                  <a16:creationId xmlns:a16="http://schemas.microsoft.com/office/drawing/2014/main" id="{B5AFF007-2F61-4413-AD2E-762DE3519FBF}"/>
                </a:ext>
              </a:extLst>
            </p:cNvPr>
            <p:cNvSpPr txBox="1"/>
            <p:nvPr/>
          </p:nvSpPr>
          <p:spPr>
            <a:xfrm>
              <a:off x="611361" y="4871649"/>
              <a:ext cx="273967" cy="2622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16" name="CuadroTexto 215">
              <a:extLst>
                <a:ext uri="{FF2B5EF4-FFF2-40B4-BE49-F238E27FC236}">
                  <a16:creationId xmlns:a16="http://schemas.microsoft.com/office/drawing/2014/main" id="{39EFCBDC-DF0F-43E2-B069-00EB5AA26887}"/>
                </a:ext>
              </a:extLst>
            </p:cNvPr>
            <p:cNvSpPr txBox="1"/>
            <p:nvPr/>
          </p:nvSpPr>
          <p:spPr>
            <a:xfrm>
              <a:off x="922089" y="4893110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21" name="Grupo 220">
            <a:extLst>
              <a:ext uri="{FF2B5EF4-FFF2-40B4-BE49-F238E27FC236}">
                <a16:creationId xmlns:a16="http://schemas.microsoft.com/office/drawing/2014/main" id="{20AADD14-1C36-4296-B5F1-B77AF2E28F60}"/>
              </a:ext>
            </a:extLst>
          </p:cNvPr>
          <p:cNvGrpSpPr/>
          <p:nvPr/>
        </p:nvGrpSpPr>
        <p:grpSpPr>
          <a:xfrm>
            <a:off x="1038054" y="4164094"/>
            <a:ext cx="683718" cy="164373"/>
            <a:chOff x="1038054" y="4185360"/>
            <a:chExt cx="683718" cy="164373"/>
          </a:xfrm>
        </p:grpSpPr>
        <p:cxnSp>
          <p:nvCxnSpPr>
            <p:cNvPr id="218" name="Conector recto de flecha 217">
              <a:extLst>
                <a:ext uri="{FF2B5EF4-FFF2-40B4-BE49-F238E27FC236}">
                  <a16:creationId xmlns:a16="http://schemas.microsoft.com/office/drawing/2014/main" id="{9E1DDC58-910D-4456-9677-97DE222D6405}"/>
                </a:ext>
              </a:extLst>
            </p:cNvPr>
            <p:cNvCxnSpPr>
              <a:stCxn id="177" idx="2"/>
              <a:endCxn id="180" idx="0"/>
            </p:cNvCxnSpPr>
            <p:nvPr/>
          </p:nvCxnSpPr>
          <p:spPr>
            <a:xfrm flipH="1">
              <a:off x="1038054" y="4185360"/>
              <a:ext cx="307517" cy="1643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ector recto de flecha 219">
              <a:extLst>
                <a:ext uri="{FF2B5EF4-FFF2-40B4-BE49-F238E27FC236}">
                  <a16:creationId xmlns:a16="http://schemas.microsoft.com/office/drawing/2014/main" id="{27A15D70-00A7-4983-846B-9A14A320219C}"/>
                </a:ext>
              </a:extLst>
            </p:cNvPr>
            <p:cNvCxnSpPr>
              <a:stCxn id="177" idx="2"/>
              <a:endCxn id="183" idx="0"/>
            </p:cNvCxnSpPr>
            <p:nvPr/>
          </p:nvCxnSpPr>
          <p:spPr>
            <a:xfrm>
              <a:off x="1345571" y="4185360"/>
              <a:ext cx="376201" cy="1643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Flecha: hacia abajo 221">
            <a:extLst>
              <a:ext uri="{FF2B5EF4-FFF2-40B4-BE49-F238E27FC236}">
                <a16:creationId xmlns:a16="http://schemas.microsoft.com/office/drawing/2014/main" id="{96302A3C-F37A-4BAB-948F-7964778B48AF}"/>
              </a:ext>
            </a:extLst>
          </p:cNvPr>
          <p:cNvSpPr/>
          <p:nvPr/>
        </p:nvSpPr>
        <p:spPr>
          <a:xfrm>
            <a:off x="1277948" y="4972152"/>
            <a:ext cx="250623" cy="23326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3" name="Cerrar llave 222">
            <a:extLst>
              <a:ext uri="{FF2B5EF4-FFF2-40B4-BE49-F238E27FC236}">
                <a16:creationId xmlns:a16="http://schemas.microsoft.com/office/drawing/2014/main" id="{B4BC042D-1F6B-49A2-A8F5-378C78D9053E}"/>
              </a:ext>
            </a:extLst>
          </p:cNvPr>
          <p:cNvSpPr/>
          <p:nvPr/>
        </p:nvSpPr>
        <p:spPr>
          <a:xfrm rot="5400000">
            <a:off x="3925156" y="2171194"/>
            <a:ext cx="256522" cy="24389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24" name="Grupo 223">
            <a:extLst>
              <a:ext uri="{FF2B5EF4-FFF2-40B4-BE49-F238E27FC236}">
                <a16:creationId xmlns:a16="http://schemas.microsoft.com/office/drawing/2014/main" id="{5E729E4B-0FE9-4E0E-8DE8-F6B4244D7E94}"/>
              </a:ext>
            </a:extLst>
          </p:cNvPr>
          <p:cNvGrpSpPr/>
          <p:nvPr/>
        </p:nvGrpSpPr>
        <p:grpSpPr>
          <a:xfrm>
            <a:off x="3026181" y="1411424"/>
            <a:ext cx="2212494" cy="1041174"/>
            <a:chOff x="271723" y="1720901"/>
            <a:chExt cx="2212494" cy="1041174"/>
          </a:xfrm>
        </p:grpSpPr>
        <p:pic>
          <p:nvPicPr>
            <p:cNvPr id="225" name="Imagen 224">
              <a:extLst>
                <a:ext uri="{FF2B5EF4-FFF2-40B4-BE49-F238E27FC236}">
                  <a16:creationId xmlns:a16="http://schemas.microsoft.com/office/drawing/2014/main" id="{C0113400-9403-44D5-838F-D0B6B2685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723" y="1720901"/>
              <a:ext cx="2212494" cy="1041174"/>
            </a:xfrm>
            <a:prstGeom prst="rect">
              <a:avLst/>
            </a:prstGeom>
          </p:spPr>
        </p:pic>
        <p:sp>
          <p:nvSpPr>
            <p:cNvPr id="226" name="CuadroTexto 225">
              <a:extLst>
                <a:ext uri="{FF2B5EF4-FFF2-40B4-BE49-F238E27FC236}">
                  <a16:creationId xmlns:a16="http://schemas.microsoft.com/office/drawing/2014/main" id="{96195FDC-FFFF-42EE-8149-96BC01DE6900}"/>
                </a:ext>
              </a:extLst>
            </p:cNvPr>
            <p:cNvSpPr txBox="1"/>
            <p:nvPr/>
          </p:nvSpPr>
          <p:spPr>
            <a:xfrm>
              <a:off x="1538211" y="2508026"/>
              <a:ext cx="253358" cy="188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62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27" name="CuadroTexto 226">
              <a:extLst>
                <a:ext uri="{FF2B5EF4-FFF2-40B4-BE49-F238E27FC236}">
                  <a16:creationId xmlns:a16="http://schemas.microsoft.com/office/drawing/2014/main" id="{7ACC11EC-FBA7-4621-9185-474AF12331CB}"/>
                </a:ext>
              </a:extLst>
            </p:cNvPr>
            <p:cNvSpPr txBox="1"/>
            <p:nvPr/>
          </p:nvSpPr>
          <p:spPr>
            <a:xfrm>
              <a:off x="398296" y="2402325"/>
              <a:ext cx="253358" cy="21140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28" name="CuadroTexto 227">
              <a:extLst>
                <a:ext uri="{FF2B5EF4-FFF2-40B4-BE49-F238E27FC236}">
                  <a16:creationId xmlns:a16="http://schemas.microsoft.com/office/drawing/2014/main" id="{2C10AB76-E8F1-40FC-8E15-73E0EF507D19}"/>
                </a:ext>
              </a:extLst>
            </p:cNvPr>
            <p:cNvSpPr txBox="1"/>
            <p:nvPr/>
          </p:nvSpPr>
          <p:spPr>
            <a:xfrm>
              <a:off x="808692" y="2402324"/>
              <a:ext cx="253358" cy="21140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29" name="CuadroTexto 228">
              <a:extLst>
                <a:ext uri="{FF2B5EF4-FFF2-40B4-BE49-F238E27FC236}">
                  <a16:creationId xmlns:a16="http://schemas.microsoft.com/office/drawing/2014/main" id="{6714F4A1-19FD-43CF-85F8-1339772052E8}"/>
                </a:ext>
              </a:extLst>
            </p:cNvPr>
            <p:cNvSpPr txBox="1"/>
            <p:nvPr/>
          </p:nvSpPr>
          <p:spPr>
            <a:xfrm>
              <a:off x="1897142" y="2508026"/>
              <a:ext cx="253358" cy="188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62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36" name="Grupo 235">
            <a:extLst>
              <a:ext uri="{FF2B5EF4-FFF2-40B4-BE49-F238E27FC236}">
                <a16:creationId xmlns:a16="http://schemas.microsoft.com/office/drawing/2014/main" id="{66732013-12E7-48F7-984C-AB7A747F6B8A}"/>
              </a:ext>
            </a:extLst>
          </p:cNvPr>
          <p:cNvGrpSpPr/>
          <p:nvPr/>
        </p:nvGrpSpPr>
        <p:grpSpPr>
          <a:xfrm>
            <a:off x="3724857" y="3606719"/>
            <a:ext cx="694491" cy="622421"/>
            <a:chOff x="1292919" y="4756331"/>
            <a:chExt cx="694491" cy="622421"/>
          </a:xfrm>
        </p:grpSpPr>
        <p:pic>
          <p:nvPicPr>
            <p:cNvPr id="237" name="Imagen 236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37F47185-252E-44BF-8405-97245FE0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238" name="CuadroTexto 237">
              <a:extLst>
                <a:ext uri="{FF2B5EF4-FFF2-40B4-BE49-F238E27FC236}">
                  <a16:creationId xmlns:a16="http://schemas.microsoft.com/office/drawing/2014/main" id="{2FB36CFE-E0AC-45CD-826A-8EF62CD813A1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39" name="CuadroTexto 238">
              <a:extLst>
                <a:ext uri="{FF2B5EF4-FFF2-40B4-BE49-F238E27FC236}">
                  <a16:creationId xmlns:a16="http://schemas.microsoft.com/office/drawing/2014/main" id="{A81212B6-0C10-4901-8023-EA4693D93CCC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40" name="Grupo 239">
            <a:extLst>
              <a:ext uri="{FF2B5EF4-FFF2-40B4-BE49-F238E27FC236}">
                <a16:creationId xmlns:a16="http://schemas.microsoft.com/office/drawing/2014/main" id="{C239696D-7A68-4BC0-8DBE-F192693CE8EA}"/>
              </a:ext>
            </a:extLst>
          </p:cNvPr>
          <p:cNvGrpSpPr/>
          <p:nvPr/>
        </p:nvGrpSpPr>
        <p:grpSpPr>
          <a:xfrm>
            <a:off x="3327138" y="5447403"/>
            <a:ext cx="694491" cy="622421"/>
            <a:chOff x="1292919" y="4756331"/>
            <a:chExt cx="694491" cy="622421"/>
          </a:xfrm>
        </p:grpSpPr>
        <p:pic>
          <p:nvPicPr>
            <p:cNvPr id="241" name="Imagen 240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1F414961-3C49-437A-9049-84C13F7F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242" name="CuadroTexto 241">
              <a:extLst>
                <a:ext uri="{FF2B5EF4-FFF2-40B4-BE49-F238E27FC236}">
                  <a16:creationId xmlns:a16="http://schemas.microsoft.com/office/drawing/2014/main" id="{BBAF7F8A-C427-4FC0-8BD4-7CB46E39F216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43" name="CuadroTexto 242">
              <a:extLst>
                <a:ext uri="{FF2B5EF4-FFF2-40B4-BE49-F238E27FC236}">
                  <a16:creationId xmlns:a16="http://schemas.microsoft.com/office/drawing/2014/main" id="{2F517C1E-9712-43CE-9895-4A6C8B1E7F33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44" name="Grupo 243">
            <a:extLst>
              <a:ext uri="{FF2B5EF4-FFF2-40B4-BE49-F238E27FC236}">
                <a16:creationId xmlns:a16="http://schemas.microsoft.com/office/drawing/2014/main" id="{9839FBD5-F95A-4280-A982-044281A71DAE}"/>
              </a:ext>
            </a:extLst>
          </p:cNvPr>
          <p:cNvGrpSpPr/>
          <p:nvPr/>
        </p:nvGrpSpPr>
        <p:grpSpPr>
          <a:xfrm>
            <a:off x="3488547" y="5184919"/>
            <a:ext cx="694491" cy="622421"/>
            <a:chOff x="1292919" y="4756331"/>
            <a:chExt cx="694491" cy="622421"/>
          </a:xfrm>
        </p:grpSpPr>
        <p:pic>
          <p:nvPicPr>
            <p:cNvPr id="245" name="Imagen 244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0D698D43-7F90-4F50-AFB4-33611A471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246" name="CuadroTexto 245">
              <a:extLst>
                <a:ext uri="{FF2B5EF4-FFF2-40B4-BE49-F238E27FC236}">
                  <a16:creationId xmlns:a16="http://schemas.microsoft.com/office/drawing/2014/main" id="{222BFDD9-59AE-46AE-83BD-6CC957B734B4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47" name="CuadroTexto 246">
              <a:extLst>
                <a:ext uri="{FF2B5EF4-FFF2-40B4-BE49-F238E27FC236}">
                  <a16:creationId xmlns:a16="http://schemas.microsoft.com/office/drawing/2014/main" id="{7407855F-8754-449E-9EAD-3E10251232A8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48" name="Grupo 247">
            <a:extLst>
              <a:ext uri="{FF2B5EF4-FFF2-40B4-BE49-F238E27FC236}">
                <a16:creationId xmlns:a16="http://schemas.microsoft.com/office/drawing/2014/main" id="{78C7559E-B3E5-4780-B1AB-C08228299042}"/>
              </a:ext>
            </a:extLst>
          </p:cNvPr>
          <p:cNvGrpSpPr/>
          <p:nvPr/>
        </p:nvGrpSpPr>
        <p:grpSpPr>
          <a:xfrm>
            <a:off x="3903223" y="5410471"/>
            <a:ext cx="694491" cy="622421"/>
            <a:chOff x="1292919" y="4756331"/>
            <a:chExt cx="694491" cy="622421"/>
          </a:xfrm>
        </p:grpSpPr>
        <p:pic>
          <p:nvPicPr>
            <p:cNvPr id="249" name="Imagen 248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99750974-217C-46AA-A5A4-470DAB41E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250" name="CuadroTexto 249">
              <a:extLst>
                <a:ext uri="{FF2B5EF4-FFF2-40B4-BE49-F238E27FC236}">
                  <a16:creationId xmlns:a16="http://schemas.microsoft.com/office/drawing/2014/main" id="{0C4F794D-6CB3-450F-8CDA-752598D9B4A9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51" name="CuadroTexto 250">
              <a:extLst>
                <a:ext uri="{FF2B5EF4-FFF2-40B4-BE49-F238E27FC236}">
                  <a16:creationId xmlns:a16="http://schemas.microsoft.com/office/drawing/2014/main" id="{AF4EC44F-FE91-4309-BB19-E08996AD10D7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52" name="Grupo 251">
            <a:extLst>
              <a:ext uri="{FF2B5EF4-FFF2-40B4-BE49-F238E27FC236}">
                <a16:creationId xmlns:a16="http://schemas.microsoft.com/office/drawing/2014/main" id="{23B4FE8B-834A-4490-8F6A-BB68065743BA}"/>
              </a:ext>
            </a:extLst>
          </p:cNvPr>
          <p:cNvGrpSpPr/>
          <p:nvPr/>
        </p:nvGrpSpPr>
        <p:grpSpPr>
          <a:xfrm>
            <a:off x="3872962" y="4974478"/>
            <a:ext cx="694491" cy="622421"/>
            <a:chOff x="1292919" y="4756331"/>
            <a:chExt cx="694491" cy="622421"/>
          </a:xfrm>
        </p:grpSpPr>
        <p:pic>
          <p:nvPicPr>
            <p:cNvPr id="253" name="Imagen 252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727E765D-AC9F-4BE7-ACCB-265379ED3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254" name="CuadroTexto 253">
              <a:extLst>
                <a:ext uri="{FF2B5EF4-FFF2-40B4-BE49-F238E27FC236}">
                  <a16:creationId xmlns:a16="http://schemas.microsoft.com/office/drawing/2014/main" id="{5129EB48-9973-4472-B783-A5CE5F04BAFD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55" name="CuadroTexto 254">
              <a:extLst>
                <a:ext uri="{FF2B5EF4-FFF2-40B4-BE49-F238E27FC236}">
                  <a16:creationId xmlns:a16="http://schemas.microsoft.com/office/drawing/2014/main" id="{4B7E546A-02EC-4510-8CBC-D14762432E93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56" name="Grupo 255">
            <a:extLst>
              <a:ext uri="{FF2B5EF4-FFF2-40B4-BE49-F238E27FC236}">
                <a16:creationId xmlns:a16="http://schemas.microsoft.com/office/drawing/2014/main" id="{48923501-1F2B-4CAE-B216-BA82D1EA6B5C}"/>
              </a:ext>
            </a:extLst>
          </p:cNvPr>
          <p:cNvGrpSpPr/>
          <p:nvPr/>
        </p:nvGrpSpPr>
        <p:grpSpPr>
          <a:xfrm>
            <a:off x="4308532" y="5403298"/>
            <a:ext cx="694491" cy="622421"/>
            <a:chOff x="1292919" y="4756331"/>
            <a:chExt cx="694491" cy="622421"/>
          </a:xfrm>
        </p:grpSpPr>
        <p:pic>
          <p:nvPicPr>
            <p:cNvPr id="257" name="Imagen 256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D45F49D0-7163-454E-B95D-B3832C60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258" name="CuadroTexto 257">
              <a:extLst>
                <a:ext uri="{FF2B5EF4-FFF2-40B4-BE49-F238E27FC236}">
                  <a16:creationId xmlns:a16="http://schemas.microsoft.com/office/drawing/2014/main" id="{925886CB-1DAF-4480-BFF4-6B55C3D0A98F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59" name="CuadroTexto 258">
              <a:extLst>
                <a:ext uri="{FF2B5EF4-FFF2-40B4-BE49-F238E27FC236}">
                  <a16:creationId xmlns:a16="http://schemas.microsoft.com/office/drawing/2014/main" id="{74D50EBF-1F64-4E67-9175-AD5F4AE4235E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pic>
        <p:nvPicPr>
          <p:cNvPr id="260" name="Picture 2" descr="Small Baby Cartoon Minimalism Character Coloring Page Stock Illustration -  Illustration of nipple, isolated: 124948881">
            <a:extLst>
              <a:ext uri="{FF2B5EF4-FFF2-40B4-BE49-F238E27FC236}">
                <a16:creationId xmlns:a16="http://schemas.microsoft.com/office/drawing/2014/main" id="{5815C063-9B13-4B70-9F67-5B84CA14E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r="19626" b="7170"/>
          <a:stretch/>
        </p:blipFill>
        <p:spPr bwMode="auto">
          <a:xfrm>
            <a:off x="2630821" y="5290352"/>
            <a:ext cx="573368" cy="8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Flecha: hacia abajo 260">
            <a:extLst>
              <a:ext uri="{FF2B5EF4-FFF2-40B4-BE49-F238E27FC236}">
                <a16:creationId xmlns:a16="http://schemas.microsoft.com/office/drawing/2014/main" id="{A495E0E2-898B-488B-967E-5D66DC39D607}"/>
              </a:ext>
            </a:extLst>
          </p:cNvPr>
          <p:cNvSpPr/>
          <p:nvPr/>
        </p:nvSpPr>
        <p:spPr>
          <a:xfrm>
            <a:off x="3968421" y="4280637"/>
            <a:ext cx="247512" cy="5948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2" name="Cerrar llave 261">
            <a:extLst>
              <a:ext uri="{FF2B5EF4-FFF2-40B4-BE49-F238E27FC236}">
                <a16:creationId xmlns:a16="http://schemas.microsoft.com/office/drawing/2014/main" id="{4033DB7B-8A9B-4588-928E-4A7960E9CF32}"/>
              </a:ext>
            </a:extLst>
          </p:cNvPr>
          <p:cNvSpPr/>
          <p:nvPr/>
        </p:nvSpPr>
        <p:spPr>
          <a:xfrm rot="5400000">
            <a:off x="7073163" y="2238346"/>
            <a:ext cx="256522" cy="24389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71" name="Grupo 270">
            <a:extLst>
              <a:ext uri="{FF2B5EF4-FFF2-40B4-BE49-F238E27FC236}">
                <a16:creationId xmlns:a16="http://schemas.microsoft.com/office/drawing/2014/main" id="{AC6880E7-1040-4774-B754-56B6E7B4DFAC}"/>
              </a:ext>
            </a:extLst>
          </p:cNvPr>
          <p:cNvGrpSpPr/>
          <p:nvPr/>
        </p:nvGrpSpPr>
        <p:grpSpPr>
          <a:xfrm>
            <a:off x="6868861" y="3676894"/>
            <a:ext cx="694491" cy="622421"/>
            <a:chOff x="1292919" y="4756331"/>
            <a:chExt cx="694491" cy="622421"/>
          </a:xfrm>
        </p:grpSpPr>
        <p:pic>
          <p:nvPicPr>
            <p:cNvPr id="272" name="Imagen 271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25EBD201-E73B-403D-9D1B-D183CE26B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273" name="CuadroTexto 272">
              <a:extLst>
                <a:ext uri="{FF2B5EF4-FFF2-40B4-BE49-F238E27FC236}">
                  <a16:creationId xmlns:a16="http://schemas.microsoft.com/office/drawing/2014/main" id="{E9BD1DB3-8C45-42D7-A3CD-C82A31AD74C0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274" name="CuadroTexto 273">
              <a:extLst>
                <a:ext uri="{FF2B5EF4-FFF2-40B4-BE49-F238E27FC236}">
                  <a16:creationId xmlns:a16="http://schemas.microsoft.com/office/drawing/2014/main" id="{4377B7C7-2D34-4274-A38A-999E67594980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19" name="Grupo 318">
            <a:extLst>
              <a:ext uri="{FF2B5EF4-FFF2-40B4-BE49-F238E27FC236}">
                <a16:creationId xmlns:a16="http://schemas.microsoft.com/office/drawing/2014/main" id="{193A832D-5BB4-4C40-BE46-C3B180EC7F84}"/>
              </a:ext>
            </a:extLst>
          </p:cNvPr>
          <p:cNvGrpSpPr/>
          <p:nvPr/>
        </p:nvGrpSpPr>
        <p:grpSpPr>
          <a:xfrm>
            <a:off x="183744" y="2440899"/>
            <a:ext cx="1141234" cy="964945"/>
            <a:chOff x="183744" y="2440899"/>
            <a:chExt cx="1141234" cy="964945"/>
          </a:xfrm>
        </p:grpSpPr>
        <p:grpSp>
          <p:nvGrpSpPr>
            <p:cNvPr id="288" name="Grupo 287">
              <a:extLst>
                <a:ext uri="{FF2B5EF4-FFF2-40B4-BE49-F238E27FC236}">
                  <a16:creationId xmlns:a16="http://schemas.microsoft.com/office/drawing/2014/main" id="{B7B7D1A9-10C5-4E7C-A302-DBC7505B1281}"/>
                </a:ext>
              </a:extLst>
            </p:cNvPr>
            <p:cNvGrpSpPr/>
            <p:nvPr/>
          </p:nvGrpSpPr>
          <p:grpSpPr>
            <a:xfrm>
              <a:off x="292731" y="2451902"/>
              <a:ext cx="991184" cy="788382"/>
              <a:chOff x="5959601" y="4598075"/>
              <a:chExt cx="991184" cy="788382"/>
            </a:xfrm>
          </p:grpSpPr>
          <p:grpSp>
            <p:nvGrpSpPr>
              <p:cNvPr id="279" name="Grupo 278">
                <a:extLst>
                  <a:ext uri="{FF2B5EF4-FFF2-40B4-BE49-F238E27FC236}">
                    <a16:creationId xmlns:a16="http://schemas.microsoft.com/office/drawing/2014/main" id="{2857696A-4FAA-45D4-BDDC-F4B187B5E2A3}"/>
                  </a:ext>
                </a:extLst>
              </p:cNvPr>
              <p:cNvGrpSpPr/>
              <p:nvPr/>
            </p:nvGrpSpPr>
            <p:grpSpPr>
              <a:xfrm>
                <a:off x="6320949" y="4598075"/>
                <a:ext cx="536039" cy="556480"/>
                <a:chOff x="8262358" y="4903307"/>
                <a:chExt cx="1141234" cy="964945"/>
              </a:xfrm>
            </p:grpSpPr>
            <p:pic>
              <p:nvPicPr>
                <p:cNvPr id="277" name="Imagen 276" descr="Un dibujo de una persona&#10;&#10;Descripción generada automáticamente con confianza baja">
                  <a:extLst>
                    <a:ext uri="{FF2B5EF4-FFF2-40B4-BE49-F238E27FC236}">
                      <a16:creationId xmlns:a16="http://schemas.microsoft.com/office/drawing/2014/main" id="{DC419109-2A9C-4E53-9DA0-99E3DBD881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43683">
                  <a:off x="8262358" y="4903307"/>
                  <a:ext cx="1141234" cy="964945"/>
                </a:xfrm>
                <a:prstGeom prst="rect">
                  <a:avLst/>
                </a:prstGeom>
              </p:spPr>
            </p:pic>
            <p:sp>
              <p:nvSpPr>
                <p:cNvPr id="278" name="CuadroTexto 277">
                  <a:extLst>
                    <a:ext uri="{FF2B5EF4-FFF2-40B4-BE49-F238E27FC236}">
                      <a16:creationId xmlns:a16="http://schemas.microsoft.com/office/drawing/2014/main" id="{28F8BEED-4A11-4441-AC20-FE387E831E10}"/>
                    </a:ext>
                  </a:extLst>
                </p:cNvPr>
                <p:cNvSpPr txBox="1"/>
                <p:nvPr/>
              </p:nvSpPr>
              <p:spPr>
                <a:xfrm>
                  <a:off x="8355404" y="5420977"/>
                  <a:ext cx="253358" cy="21140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rtlCol="0" anchor="ctr">
                  <a:normAutofit fontScale="25000" lnSpcReduction="20000"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j-ea"/>
                      <a:cs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287" name="Grupo 286">
                <a:extLst>
                  <a:ext uri="{FF2B5EF4-FFF2-40B4-BE49-F238E27FC236}">
                    <a16:creationId xmlns:a16="http://schemas.microsoft.com/office/drawing/2014/main" id="{ED04EB00-B4C8-4F2B-A0EC-43DFE2249123}"/>
                  </a:ext>
                </a:extLst>
              </p:cNvPr>
              <p:cNvGrpSpPr/>
              <p:nvPr/>
            </p:nvGrpSpPr>
            <p:grpSpPr>
              <a:xfrm>
                <a:off x="5959601" y="4663037"/>
                <a:ext cx="991184" cy="723420"/>
                <a:chOff x="244444" y="2506000"/>
                <a:chExt cx="991184" cy="723420"/>
              </a:xfrm>
            </p:grpSpPr>
            <p:grpSp>
              <p:nvGrpSpPr>
                <p:cNvPr id="280" name="Grupo 279">
                  <a:extLst>
                    <a:ext uri="{FF2B5EF4-FFF2-40B4-BE49-F238E27FC236}">
                      <a16:creationId xmlns:a16="http://schemas.microsoft.com/office/drawing/2014/main" id="{A91D27A9-5A1E-4F94-8347-C2C9726197C1}"/>
                    </a:ext>
                  </a:extLst>
                </p:cNvPr>
                <p:cNvGrpSpPr/>
                <p:nvPr/>
              </p:nvGrpSpPr>
              <p:grpSpPr>
                <a:xfrm>
                  <a:off x="244444" y="2506000"/>
                  <a:ext cx="536039" cy="556480"/>
                  <a:chOff x="8262358" y="4903307"/>
                  <a:chExt cx="1141234" cy="964945"/>
                </a:xfrm>
              </p:grpSpPr>
              <p:pic>
                <p:nvPicPr>
                  <p:cNvPr id="281" name="Imagen 280" descr="Un dibujo de una persona&#10;&#10;Descripción generada automáticamente con confianza baja">
                    <a:extLst>
                      <a:ext uri="{FF2B5EF4-FFF2-40B4-BE49-F238E27FC236}">
                        <a16:creationId xmlns:a16="http://schemas.microsoft.com/office/drawing/2014/main" id="{41BE38BA-131C-4DCC-B311-793DDCE320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1543683">
                    <a:off x="8262358" y="4903307"/>
                    <a:ext cx="1141234" cy="964945"/>
                  </a:xfrm>
                  <a:prstGeom prst="rect">
                    <a:avLst/>
                  </a:prstGeom>
                </p:spPr>
              </p:pic>
              <p:sp>
                <p:nvSpPr>
                  <p:cNvPr id="282" name="CuadroTexto 281">
                    <a:extLst>
                      <a:ext uri="{FF2B5EF4-FFF2-40B4-BE49-F238E27FC236}">
                        <a16:creationId xmlns:a16="http://schemas.microsoft.com/office/drawing/2014/main" id="{FDDCA588-301E-42F5-8C39-B512462C533E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404" y="5420977"/>
                    <a:ext cx="253358" cy="211404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rtlCol="0" anchor="ctr">
                    <a:normAutofit fontScale="25000" lnSpcReduction="20000"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AR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283" name="Grupo 282">
                  <a:extLst>
                    <a:ext uri="{FF2B5EF4-FFF2-40B4-BE49-F238E27FC236}">
                      <a16:creationId xmlns:a16="http://schemas.microsoft.com/office/drawing/2014/main" id="{1EE510E7-8904-49F4-9EE7-513CED569F10}"/>
                    </a:ext>
                  </a:extLst>
                </p:cNvPr>
                <p:cNvGrpSpPr/>
                <p:nvPr/>
              </p:nvGrpSpPr>
              <p:grpSpPr>
                <a:xfrm>
                  <a:off x="699589" y="2672940"/>
                  <a:ext cx="536039" cy="556480"/>
                  <a:chOff x="8262358" y="4903307"/>
                  <a:chExt cx="1141234" cy="964945"/>
                </a:xfrm>
              </p:grpSpPr>
              <p:pic>
                <p:nvPicPr>
                  <p:cNvPr id="284" name="Imagen 283" descr="Un dibujo de una persona&#10;&#10;Descripción generada automáticamente con confianza baja">
                    <a:extLst>
                      <a:ext uri="{FF2B5EF4-FFF2-40B4-BE49-F238E27FC236}">
                        <a16:creationId xmlns:a16="http://schemas.microsoft.com/office/drawing/2014/main" id="{95189BAE-5681-40B2-A908-B6AA2DBCB4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1543683">
                    <a:off x="8262358" y="4903307"/>
                    <a:ext cx="1141234" cy="964945"/>
                  </a:xfrm>
                  <a:prstGeom prst="rect">
                    <a:avLst/>
                  </a:prstGeom>
                </p:spPr>
              </p:pic>
              <p:sp>
                <p:nvSpPr>
                  <p:cNvPr id="285" name="CuadroTexto 284">
                    <a:extLst>
                      <a:ext uri="{FF2B5EF4-FFF2-40B4-BE49-F238E27FC236}">
                        <a16:creationId xmlns:a16="http://schemas.microsoft.com/office/drawing/2014/main" id="{F04686CE-E67E-4C41-A4DA-AE0CD114D910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404" y="5420977"/>
                    <a:ext cx="253358" cy="211404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rtlCol="0" anchor="ctr">
                    <a:normAutofit fontScale="25000" lnSpcReduction="20000"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AR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</p:grpSp>
        </p:grpSp>
        <p:pic>
          <p:nvPicPr>
            <p:cNvPr id="120" name="Imagen 119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F52E9688-9C33-46AE-89AE-C5AAC9CE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43683">
              <a:off x="183744" y="2440899"/>
              <a:ext cx="1141234" cy="964945"/>
            </a:xfrm>
            <a:prstGeom prst="rect">
              <a:avLst/>
            </a:prstGeom>
          </p:spPr>
        </p:pic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A4DC12E2-82DD-4D92-AC1B-CCEE8D083ABA}"/>
                </a:ext>
              </a:extLst>
            </p:cNvPr>
            <p:cNvSpPr txBox="1"/>
            <p:nvPr/>
          </p:nvSpPr>
          <p:spPr>
            <a:xfrm>
              <a:off x="293284" y="2968118"/>
              <a:ext cx="253358" cy="21140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01" name="Grupo 300">
            <a:extLst>
              <a:ext uri="{FF2B5EF4-FFF2-40B4-BE49-F238E27FC236}">
                <a16:creationId xmlns:a16="http://schemas.microsoft.com/office/drawing/2014/main" id="{5D434958-E6AD-4344-8820-6409DFD6FBFB}"/>
              </a:ext>
            </a:extLst>
          </p:cNvPr>
          <p:cNvGrpSpPr/>
          <p:nvPr/>
        </p:nvGrpSpPr>
        <p:grpSpPr>
          <a:xfrm>
            <a:off x="12443462" y="7670965"/>
            <a:ext cx="446498" cy="431150"/>
            <a:chOff x="1530089" y="2862918"/>
            <a:chExt cx="838760" cy="751719"/>
          </a:xfrm>
        </p:grpSpPr>
        <p:pic>
          <p:nvPicPr>
            <p:cNvPr id="302" name="Imagen 301">
              <a:extLst>
                <a:ext uri="{FF2B5EF4-FFF2-40B4-BE49-F238E27FC236}">
                  <a16:creationId xmlns:a16="http://schemas.microsoft.com/office/drawing/2014/main" id="{E2FF8AF5-1D3D-495C-B88E-92EB28D6D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0089" y="2862918"/>
              <a:ext cx="838760" cy="751719"/>
            </a:xfrm>
            <a:prstGeom prst="rect">
              <a:avLst/>
            </a:prstGeom>
          </p:spPr>
        </p:pic>
        <p:sp>
          <p:nvSpPr>
            <p:cNvPr id="303" name="CuadroTexto 302">
              <a:extLst>
                <a:ext uri="{FF2B5EF4-FFF2-40B4-BE49-F238E27FC236}">
                  <a16:creationId xmlns:a16="http://schemas.microsoft.com/office/drawing/2014/main" id="{8A0F9D54-DB1B-4DCA-B9E6-482FEBC417D5}"/>
                </a:ext>
              </a:extLst>
            </p:cNvPr>
            <p:cNvSpPr txBox="1"/>
            <p:nvPr/>
          </p:nvSpPr>
          <p:spPr>
            <a:xfrm>
              <a:off x="1828530" y="3157238"/>
              <a:ext cx="253358" cy="188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34" name="Grupo 333">
            <a:extLst>
              <a:ext uri="{FF2B5EF4-FFF2-40B4-BE49-F238E27FC236}">
                <a16:creationId xmlns:a16="http://schemas.microsoft.com/office/drawing/2014/main" id="{EC42606D-0B18-48DF-8C8E-E2F36B729AE8}"/>
              </a:ext>
            </a:extLst>
          </p:cNvPr>
          <p:cNvGrpSpPr/>
          <p:nvPr/>
        </p:nvGrpSpPr>
        <p:grpSpPr>
          <a:xfrm>
            <a:off x="1426388" y="2496509"/>
            <a:ext cx="1108048" cy="824583"/>
            <a:chOff x="1426388" y="2496509"/>
            <a:chExt cx="1108048" cy="824583"/>
          </a:xfrm>
        </p:grpSpPr>
        <p:grpSp>
          <p:nvGrpSpPr>
            <p:cNvPr id="310" name="Grupo 309">
              <a:extLst>
                <a:ext uri="{FF2B5EF4-FFF2-40B4-BE49-F238E27FC236}">
                  <a16:creationId xmlns:a16="http://schemas.microsoft.com/office/drawing/2014/main" id="{6468FA09-CF3B-495C-9E5B-58123F709890}"/>
                </a:ext>
              </a:extLst>
            </p:cNvPr>
            <p:cNvGrpSpPr/>
            <p:nvPr/>
          </p:nvGrpSpPr>
          <p:grpSpPr>
            <a:xfrm>
              <a:off x="1794583" y="2932466"/>
              <a:ext cx="374935" cy="388626"/>
              <a:chOff x="9855004" y="3678139"/>
              <a:chExt cx="827743" cy="741844"/>
            </a:xfrm>
          </p:grpSpPr>
          <p:pic>
            <p:nvPicPr>
              <p:cNvPr id="311" name="Imagen 310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EB034BF0-003C-4828-A060-652EFE5A7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12" name="CuadroTexto 311">
                <a:extLst>
                  <a:ext uri="{FF2B5EF4-FFF2-40B4-BE49-F238E27FC236}">
                    <a16:creationId xmlns:a16="http://schemas.microsoft.com/office/drawing/2014/main" id="{BC6095FB-9E80-4379-9B48-97474D2B235E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13" name="Grupo 312">
              <a:extLst>
                <a:ext uri="{FF2B5EF4-FFF2-40B4-BE49-F238E27FC236}">
                  <a16:creationId xmlns:a16="http://schemas.microsoft.com/office/drawing/2014/main" id="{E512B02A-CF61-4A42-8BF6-F8016FD760B7}"/>
                </a:ext>
              </a:extLst>
            </p:cNvPr>
            <p:cNvGrpSpPr/>
            <p:nvPr/>
          </p:nvGrpSpPr>
          <p:grpSpPr>
            <a:xfrm>
              <a:off x="2159501" y="2857415"/>
              <a:ext cx="374935" cy="388626"/>
              <a:chOff x="9855004" y="3678139"/>
              <a:chExt cx="827743" cy="741844"/>
            </a:xfrm>
          </p:grpSpPr>
          <p:pic>
            <p:nvPicPr>
              <p:cNvPr id="314" name="Imagen 313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6BD03627-B2D7-4ADE-B273-CC2EDC8E2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15" name="CuadroTexto 314">
                <a:extLst>
                  <a:ext uri="{FF2B5EF4-FFF2-40B4-BE49-F238E27FC236}">
                    <a16:creationId xmlns:a16="http://schemas.microsoft.com/office/drawing/2014/main" id="{6C67B7CF-3AB6-430D-995B-A55BA6A25AF8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16" name="Grupo 315">
              <a:extLst>
                <a:ext uri="{FF2B5EF4-FFF2-40B4-BE49-F238E27FC236}">
                  <a16:creationId xmlns:a16="http://schemas.microsoft.com/office/drawing/2014/main" id="{F024A6F7-9A47-478D-B169-F452EA20D2FE}"/>
                </a:ext>
              </a:extLst>
            </p:cNvPr>
            <p:cNvGrpSpPr/>
            <p:nvPr/>
          </p:nvGrpSpPr>
          <p:grpSpPr>
            <a:xfrm>
              <a:off x="1992094" y="2559917"/>
              <a:ext cx="374935" cy="388626"/>
              <a:chOff x="9855004" y="3678139"/>
              <a:chExt cx="827743" cy="741844"/>
            </a:xfrm>
          </p:grpSpPr>
          <p:pic>
            <p:nvPicPr>
              <p:cNvPr id="317" name="Imagen 316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9800E746-AFF8-45FB-BCE1-BDE8E9DF6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18" name="CuadroTexto 317">
                <a:extLst>
                  <a:ext uri="{FF2B5EF4-FFF2-40B4-BE49-F238E27FC236}">
                    <a16:creationId xmlns:a16="http://schemas.microsoft.com/office/drawing/2014/main" id="{03D88499-B3D3-486B-ABFF-840A372234E1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09" name="Grupo 308">
              <a:extLst>
                <a:ext uri="{FF2B5EF4-FFF2-40B4-BE49-F238E27FC236}">
                  <a16:creationId xmlns:a16="http://schemas.microsoft.com/office/drawing/2014/main" id="{F2D5A358-DD06-4DCD-895B-A6F396CA19FF}"/>
                </a:ext>
              </a:extLst>
            </p:cNvPr>
            <p:cNvGrpSpPr/>
            <p:nvPr/>
          </p:nvGrpSpPr>
          <p:grpSpPr>
            <a:xfrm>
              <a:off x="1426388" y="2496509"/>
              <a:ext cx="760001" cy="706812"/>
              <a:chOff x="9855004" y="3678139"/>
              <a:chExt cx="827743" cy="741844"/>
            </a:xfrm>
          </p:grpSpPr>
          <p:pic>
            <p:nvPicPr>
              <p:cNvPr id="308" name="Imagen 307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7DEB2FB8-FDDC-4B04-8E7F-CC15F55B8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00" name="CuadroTexto 299">
                <a:extLst>
                  <a:ext uri="{FF2B5EF4-FFF2-40B4-BE49-F238E27FC236}">
                    <a16:creationId xmlns:a16="http://schemas.microsoft.com/office/drawing/2014/main" id="{398BC008-6877-419C-9BE5-EFCE03D3BAC3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625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460" name="Grupo 459">
            <a:extLst>
              <a:ext uri="{FF2B5EF4-FFF2-40B4-BE49-F238E27FC236}">
                <a16:creationId xmlns:a16="http://schemas.microsoft.com/office/drawing/2014/main" id="{607B0949-C2A6-4E7C-BC08-5161BDDAB4D3}"/>
              </a:ext>
            </a:extLst>
          </p:cNvPr>
          <p:cNvGrpSpPr/>
          <p:nvPr/>
        </p:nvGrpSpPr>
        <p:grpSpPr>
          <a:xfrm>
            <a:off x="6121837" y="2570023"/>
            <a:ext cx="1141234" cy="964945"/>
            <a:chOff x="7980089" y="4103497"/>
            <a:chExt cx="1141234" cy="964945"/>
          </a:xfrm>
        </p:grpSpPr>
        <p:grpSp>
          <p:nvGrpSpPr>
            <p:cNvPr id="321" name="Grupo 320">
              <a:extLst>
                <a:ext uri="{FF2B5EF4-FFF2-40B4-BE49-F238E27FC236}">
                  <a16:creationId xmlns:a16="http://schemas.microsoft.com/office/drawing/2014/main" id="{D4A44BE4-F5CE-4C35-8B4B-FC7BE4FC51AD}"/>
                </a:ext>
              </a:extLst>
            </p:cNvPr>
            <p:cNvGrpSpPr/>
            <p:nvPr/>
          </p:nvGrpSpPr>
          <p:grpSpPr>
            <a:xfrm>
              <a:off x="8064730" y="4119954"/>
              <a:ext cx="995876" cy="788382"/>
              <a:chOff x="5954909" y="4598075"/>
              <a:chExt cx="995876" cy="788382"/>
            </a:xfrm>
          </p:grpSpPr>
          <p:grpSp>
            <p:nvGrpSpPr>
              <p:cNvPr id="324" name="Grupo 323">
                <a:extLst>
                  <a:ext uri="{FF2B5EF4-FFF2-40B4-BE49-F238E27FC236}">
                    <a16:creationId xmlns:a16="http://schemas.microsoft.com/office/drawing/2014/main" id="{DCBF582B-8415-46DE-B357-50D4A439377D}"/>
                  </a:ext>
                </a:extLst>
              </p:cNvPr>
              <p:cNvGrpSpPr/>
              <p:nvPr/>
            </p:nvGrpSpPr>
            <p:grpSpPr>
              <a:xfrm>
                <a:off x="6320949" y="4598075"/>
                <a:ext cx="536039" cy="556480"/>
                <a:chOff x="8262358" y="4903307"/>
                <a:chExt cx="1141234" cy="964945"/>
              </a:xfrm>
            </p:grpSpPr>
            <p:pic>
              <p:nvPicPr>
                <p:cNvPr id="332" name="Imagen 331" descr="Un dibujo de una persona&#10;&#10;Descripción generada automáticamente con confianza baja">
                  <a:extLst>
                    <a:ext uri="{FF2B5EF4-FFF2-40B4-BE49-F238E27FC236}">
                      <a16:creationId xmlns:a16="http://schemas.microsoft.com/office/drawing/2014/main" id="{B803E467-1755-48AD-AC0E-F90198C58B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43683">
                  <a:off x="8262358" y="4903307"/>
                  <a:ext cx="1141234" cy="964945"/>
                </a:xfrm>
                <a:prstGeom prst="rect">
                  <a:avLst/>
                </a:prstGeom>
              </p:spPr>
            </p:pic>
            <p:sp>
              <p:nvSpPr>
                <p:cNvPr id="333" name="CuadroTexto 332">
                  <a:extLst>
                    <a:ext uri="{FF2B5EF4-FFF2-40B4-BE49-F238E27FC236}">
                      <a16:creationId xmlns:a16="http://schemas.microsoft.com/office/drawing/2014/main" id="{F50F75D1-0FF0-44E7-BF6E-7B3FC8103C8D}"/>
                    </a:ext>
                  </a:extLst>
                </p:cNvPr>
                <p:cNvSpPr txBox="1"/>
                <p:nvPr/>
              </p:nvSpPr>
              <p:spPr>
                <a:xfrm>
                  <a:off x="8355404" y="5420977"/>
                  <a:ext cx="253358" cy="2114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rtlCol="0" anchor="ctr">
                  <a:normAutofit fontScale="25000" lnSpcReduction="20000"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j-ea"/>
                      <a:cs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325" name="Grupo 324">
                <a:extLst>
                  <a:ext uri="{FF2B5EF4-FFF2-40B4-BE49-F238E27FC236}">
                    <a16:creationId xmlns:a16="http://schemas.microsoft.com/office/drawing/2014/main" id="{25BEC38A-FB53-4AD3-815C-51EA43F59A72}"/>
                  </a:ext>
                </a:extLst>
              </p:cNvPr>
              <p:cNvGrpSpPr/>
              <p:nvPr/>
            </p:nvGrpSpPr>
            <p:grpSpPr>
              <a:xfrm>
                <a:off x="5954909" y="4648399"/>
                <a:ext cx="995876" cy="738058"/>
                <a:chOff x="239752" y="2491362"/>
                <a:chExt cx="995876" cy="738058"/>
              </a:xfrm>
            </p:grpSpPr>
            <p:grpSp>
              <p:nvGrpSpPr>
                <p:cNvPr id="326" name="Grupo 325">
                  <a:extLst>
                    <a:ext uri="{FF2B5EF4-FFF2-40B4-BE49-F238E27FC236}">
                      <a16:creationId xmlns:a16="http://schemas.microsoft.com/office/drawing/2014/main" id="{E4894627-86AF-4F28-84A8-7ACE3BE879BC}"/>
                    </a:ext>
                  </a:extLst>
                </p:cNvPr>
                <p:cNvGrpSpPr/>
                <p:nvPr/>
              </p:nvGrpSpPr>
              <p:grpSpPr>
                <a:xfrm>
                  <a:off x="239752" y="2491362"/>
                  <a:ext cx="536039" cy="556480"/>
                  <a:chOff x="8252368" y="4877925"/>
                  <a:chExt cx="1141234" cy="964945"/>
                </a:xfrm>
              </p:grpSpPr>
              <p:pic>
                <p:nvPicPr>
                  <p:cNvPr id="330" name="Imagen 329" descr="Un dibujo de una persona&#10;&#10;Descripción generada automáticamente con confianza baja">
                    <a:extLst>
                      <a:ext uri="{FF2B5EF4-FFF2-40B4-BE49-F238E27FC236}">
                        <a16:creationId xmlns:a16="http://schemas.microsoft.com/office/drawing/2014/main" id="{62626A1B-7007-4ECD-B890-4572669951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1543683">
                    <a:off x="8252368" y="4877925"/>
                    <a:ext cx="1141234" cy="964945"/>
                  </a:xfrm>
                  <a:prstGeom prst="rect">
                    <a:avLst/>
                  </a:prstGeom>
                </p:spPr>
              </p:pic>
              <p:sp>
                <p:nvSpPr>
                  <p:cNvPr id="331" name="CuadroTexto 330">
                    <a:extLst>
                      <a:ext uri="{FF2B5EF4-FFF2-40B4-BE49-F238E27FC236}">
                        <a16:creationId xmlns:a16="http://schemas.microsoft.com/office/drawing/2014/main" id="{DB4DD485-FDB6-4CA3-BE09-42613D60F71B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404" y="5420977"/>
                    <a:ext cx="253358" cy="211404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rtlCol="0" anchor="ctr">
                    <a:normAutofit fontScale="25000" lnSpcReduction="20000"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AR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327" name="Grupo 326">
                  <a:extLst>
                    <a:ext uri="{FF2B5EF4-FFF2-40B4-BE49-F238E27FC236}">
                      <a16:creationId xmlns:a16="http://schemas.microsoft.com/office/drawing/2014/main" id="{0F3D0FC2-9CEB-46FA-8EA0-1A6AEE71E268}"/>
                    </a:ext>
                  </a:extLst>
                </p:cNvPr>
                <p:cNvGrpSpPr/>
                <p:nvPr/>
              </p:nvGrpSpPr>
              <p:grpSpPr>
                <a:xfrm>
                  <a:off x="699589" y="2672940"/>
                  <a:ext cx="536039" cy="556480"/>
                  <a:chOff x="8262358" y="4903307"/>
                  <a:chExt cx="1141234" cy="964945"/>
                </a:xfrm>
              </p:grpSpPr>
              <p:pic>
                <p:nvPicPr>
                  <p:cNvPr id="328" name="Imagen 327" descr="Un dibujo de una persona&#10;&#10;Descripción generada automáticamente con confianza baja">
                    <a:extLst>
                      <a:ext uri="{FF2B5EF4-FFF2-40B4-BE49-F238E27FC236}">
                        <a16:creationId xmlns:a16="http://schemas.microsoft.com/office/drawing/2014/main" id="{F19CFCC2-205C-4064-A6A9-106FDD155A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1543683">
                    <a:off x="8262358" y="4903307"/>
                    <a:ext cx="1141234" cy="964945"/>
                  </a:xfrm>
                  <a:prstGeom prst="rect">
                    <a:avLst/>
                  </a:prstGeom>
                </p:spPr>
              </p:pic>
              <p:sp>
                <p:nvSpPr>
                  <p:cNvPr id="329" name="CuadroTexto 328">
                    <a:extLst>
                      <a:ext uri="{FF2B5EF4-FFF2-40B4-BE49-F238E27FC236}">
                        <a16:creationId xmlns:a16="http://schemas.microsoft.com/office/drawing/2014/main" id="{96106F13-3EAE-4D0B-B178-CE64D4822BEC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404" y="5420977"/>
                    <a:ext cx="253358" cy="211404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rtlCol="0" anchor="ctr">
                    <a:normAutofit fontScale="25000" lnSpcReduction="20000"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AR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</p:grpSp>
        </p:grpSp>
        <p:pic>
          <p:nvPicPr>
            <p:cNvPr id="322" name="Imagen 321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D836F6AF-1926-48E1-AEF8-F5B141942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43683">
              <a:off x="7980089" y="4103497"/>
              <a:ext cx="1141234" cy="964945"/>
            </a:xfrm>
            <a:prstGeom prst="rect">
              <a:avLst/>
            </a:prstGeom>
          </p:spPr>
        </p:pic>
        <p:sp>
          <p:nvSpPr>
            <p:cNvPr id="323" name="CuadroTexto 322">
              <a:extLst>
                <a:ext uri="{FF2B5EF4-FFF2-40B4-BE49-F238E27FC236}">
                  <a16:creationId xmlns:a16="http://schemas.microsoft.com/office/drawing/2014/main" id="{938F25B7-EEC5-4E96-976C-ED9120E569FF}"/>
                </a:ext>
              </a:extLst>
            </p:cNvPr>
            <p:cNvSpPr txBox="1"/>
            <p:nvPr/>
          </p:nvSpPr>
          <p:spPr>
            <a:xfrm>
              <a:off x="8069975" y="4636170"/>
              <a:ext cx="253358" cy="21140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35" name="Grupo 334">
            <a:extLst>
              <a:ext uri="{FF2B5EF4-FFF2-40B4-BE49-F238E27FC236}">
                <a16:creationId xmlns:a16="http://schemas.microsoft.com/office/drawing/2014/main" id="{BC09325A-9BE1-4082-96E8-7036A942BE93}"/>
              </a:ext>
            </a:extLst>
          </p:cNvPr>
          <p:cNvGrpSpPr/>
          <p:nvPr/>
        </p:nvGrpSpPr>
        <p:grpSpPr>
          <a:xfrm>
            <a:off x="4126429" y="2538447"/>
            <a:ext cx="1108048" cy="824583"/>
            <a:chOff x="1426388" y="2496509"/>
            <a:chExt cx="1108048" cy="824583"/>
          </a:xfrm>
        </p:grpSpPr>
        <p:grpSp>
          <p:nvGrpSpPr>
            <p:cNvPr id="336" name="Grupo 335">
              <a:extLst>
                <a:ext uri="{FF2B5EF4-FFF2-40B4-BE49-F238E27FC236}">
                  <a16:creationId xmlns:a16="http://schemas.microsoft.com/office/drawing/2014/main" id="{17877FEB-7A6E-425F-B526-567B5672F785}"/>
                </a:ext>
              </a:extLst>
            </p:cNvPr>
            <p:cNvGrpSpPr/>
            <p:nvPr/>
          </p:nvGrpSpPr>
          <p:grpSpPr>
            <a:xfrm>
              <a:off x="1794583" y="2932466"/>
              <a:ext cx="374935" cy="388626"/>
              <a:chOff x="9855004" y="3678139"/>
              <a:chExt cx="827743" cy="741844"/>
            </a:xfrm>
          </p:grpSpPr>
          <p:pic>
            <p:nvPicPr>
              <p:cNvPr id="346" name="Imagen 345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8B35A733-3191-40FB-A2BF-832BF96AB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id="{6D6594A9-00E6-4A50-AE40-262A7372A8FD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37" name="Grupo 336">
              <a:extLst>
                <a:ext uri="{FF2B5EF4-FFF2-40B4-BE49-F238E27FC236}">
                  <a16:creationId xmlns:a16="http://schemas.microsoft.com/office/drawing/2014/main" id="{08426A9A-9134-445D-B70F-E362A389A37D}"/>
                </a:ext>
              </a:extLst>
            </p:cNvPr>
            <p:cNvGrpSpPr/>
            <p:nvPr/>
          </p:nvGrpSpPr>
          <p:grpSpPr>
            <a:xfrm>
              <a:off x="2159501" y="2857415"/>
              <a:ext cx="374935" cy="388626"/>
              <a:chOff x="9855004" y="3678139"/>
              <a:chExt cx="827743" cy="741844"/>
            </a:xfrm>
          </p:grpSpPr>
          <p:pic>
            <p:nvPicPr>
              <p:cNvPr id="344" name="Imagen 343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E35F0DD9-A423-4F56-B4FD-E0A40FD3B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45" name="CuadroTexto 344">
                <a:extLst>
                  <a:ext uri="{FF2B5EF4-FFF2-40B4-BE49-F238E27FC236}">
                    <a16:creationId xmlns:a16="http://schemas.microsoft.com/office/drawing/2014/main" id="{627BFD11-3F98-44BE-B420-EB4B328F0B51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38" name="Grupo 337">
              <a:extLst>
                <a:ext uri="{FF2B5EF4-FFF2-40B4-BE49-F238E27FC236}">
                  <a16:creationId xmlns:a16="http://schemas.microsoft.com/office/drawing/2014/main" id="{9D2FD2FC-06D7-4038-9C66-484EF7B61B41}"/>
                </a:ext>
              </a:extLst>
            </p:cNvPr>
            <p:cNvGrpSpPr/>
            <p:nvPr/>
          </p:nvGrpSpPr>
          <p:grpSpPr>
            <a:xfrm>
              <a:off x="1992094" y="2559917"/>
              <a:ext cx="374935" cy="388626"/>
              <a:chOff x="9855004" y="3678139"/>
              <a:chExt cx="827743" cy="741844"/>
            </a:xfrm>
          </p:grpSpPr>
          <p:pic>
            <p:nvPicPr>
              <p:cNvPr id="342" name="Imagen 341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32843A79-1754-4642-A346-6B693A8F9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43" name="CuadroTexto 342">
                <a:extLst>
                  <a:ext uri="{FF2B5EF4-FFF2-40B4-BE49-F238E27FC236}">
                    <a16:creationId xmlns:a16="http://schemas.microsoft.com/office/drawing/2014/main" id="{DD0ED4DC-5702-4B6D-8362-A4383350C242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39" name="Grupo 338">
              <a:extLst>
                <a:ext uri="{FF2B5EF4-FFF2-40B4-BE49-F238E27FC236}">
                  <a16:creationId xmlns:a16="http://schemas.microsoft.com/office/drawing/2014/main" id="{C879535D-8A45-4C7F-B7A8-C9199233C78E}"/>
                </a:ext>
              </a:extLst>
            </p:cNvPr>
            <p:cNvGrpSpPr/>
            <p:nvPr/>
          </p:nvGrpSpPr>
          <p:grpSpPr>
            <a:xfrm>
              <a:off x="1426388" y="2496509"/>
              <a:ext cx="760001" cy="706812"/>
              <a:chOff x="9855004" y="3678139"/>
              <a:chExt cx="827743" cy="741844"/>
            </a:xfrm>
          </p:grpSpPr>
          <p:pic>
            <p:nvPicPr>
              <p:cNvPr id="340" name="Imagen 339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B96465EB-A5E7-43E7-ADC0-D24AFD3D2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41" name="CuadroTexto 340">
                <a:extLst>
                  <a:ext uri="{FF2B5EF4-FFF2-40B4-BE49-F238E27FC236}">
                    <a16:creationId xmlns:a16="http://schemas.microsoft.com/office/drawing/2014/main" id="{25822112-9CDD-4117-BE32-4949C70FBA5F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625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363" name="Flecha: hacia abajo 362">
            <a:extLst>
              <a:ext uri="{FF2B5EF4-FFF2-40B4-BE49-F238E27FC236}">
                <a16:creationId xmlns:a16="http://schemas.microsoft.com/office/drawing/2014/main" id="{DEB57B14-AF68-4B12-B64E-8840E090B0E7}"/>
              </a:ext>
            </a:extLst>
          </p:cNvPr>
          <p:cNvSpPr/>
          <p:nvPr/>
        </p:nvSpPr>
        <p:spPr>
          <a:xfrm>
            <a:off x="7121504" y="4377302"/>
            <a:ext cx="247512" cy="5948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64" name="Grupo 363">
            <a:extLst>
              <a:ext uri="{FF2B5EF4-FFF2-40B4-BE49-F238E27FC236}">
                <a16:creationId xmlns:a16="http://schemas.microsoft.com/office/drawing/2014/main" id="{FE41BA25-108B-4688-BF60-6BF92763F25A}"/>
              </a:ext>
            </a:extLst>
          </p:cNvPr>
          <p:cNvGrpSpPr/>
          <p:nvPr/>
        </p:nvGrpSpPr>
        <p:grpSpPr>
          <a:xfrm>
            <a:off x="6275513" y="5502250"/>
            <a:ext cx="694491" cy="622421"/>
            <a:chOff x="1292919" y="4756331"/>
            <a:chExt cx="694491" cy="622421"/>
          </a:xfrm>
        </p:grpSpPr>
        <p:pic>
          <p:nvPicPr>
            <p:cNvPr id="365" name="Imagen 364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A76BBB0C-725D-434B-8FA7-5003EF1F9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366" name="CuadroTexto 365">
              <a:extLst>
                <a:ext uri="{FF2B5EF4-FFF2-40B4-BE49-F238E27FC236}">
                  <a16:creationId xmlns:a16="http://schemas.microsoft.com/office/drawing/2014/main" id="{B4F73770-1BDD-4131-BEC4-F3F2BB2973A7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367" name="CuadroTexto 366">
              <a:extLst>
                <a:ext uri="{FF2B5EF4-FFF2-40B4-BE49-F238E27FC236}">
                  <a16:creationId xmlns:a16="http://schemas.microsoft.com/office/drawing/2014/main" id="{D9B2335F-C1B7-4F77-A4EF-BAEACA201FDB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68" name="Grupo 367">
            <a:extLst>
              <a:ext uri="{FF2B5EF4-FFF2-40B4-BE49-F238E27FC236}">
                <a16:creationId xmlns:a16="http://schemas.microsoft.com/office/drawing/2014/main" id="{B139E3E4-C428-411A-B039-808F5343A688}"/>
              </a:ext>
            </a:extLst>
          </p:cNvPr>
          <p:cNvGrpSpPr/>
          <p:nvPr/>
        </p:nvGrpSpPr>
        <p:grpSpPr>
          <a:xfrm>
            <a:off x="6436922" y="5239766"/>
            <a:ext cx="694491" cy="622421"/>
            <a:chOff x="1292919" y="4756331"/>
            <a:chExt cx="694491" cy="622421"/>
          </a:xfrm>
        </p:grpSpPr>
        <p:pic>
          <p:nvPicPr>
            <p:cNvPr id="369" name="Imagen 368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E2EB4915-4C82-413A-9E1F-4A564C8D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370" name="CuadroTexto 369">
              <a:extLst>
                <a:ext uri="{FF2B5EF4-FFF2-40B4-BE49-F238E27FC236}">
                  <a16:creationId xmlns:a16="http://schemas.microsoft.com/office/drawing/2014/main" id="{F7B26525-0553-4B1B-8679-C65B4E76ED95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371" name="CuadroTexto 370">
              <a:extLst>
                <a:ext uri="{FF2B5EF4-FFF2-40B4-BE49-F238E27FC236}">
                  <a16:creationId xmlns:a16="http://schemas.microsoft.com/office/drawing/2014/main" id="{B7536D3A-7D6C-42C2-AE2A-2D72711F7D7E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72" name="Grupo 371">
            <a:extLst>
              <a:ext uri="{FF2B5EF4-FFF2-40B4-BE49-F238E27FC236}">
                <a16:creationId xmlns:a16="http://schemas.microsoft.com/office/drawing/2014/main" id="{D0F948E5-4DF3-4DF7-852D-94501E1A39B9}"/>
              </a:ext>
            </a:extLst>
          </p:cNvPr>
          <p:cNvGrpSpPr/>
          <p:nvPr/>
        </p:nvGrpSpPr>
        <p:grpSpPr>
          <a:xfrm>
            <a:off x="6851598" y="5465318"/>
            <a:ext cx="694491" cy="622421"/>
            <a:chOff x="1292919" y="4756331"/>
            <a:chExt cx="694491" cy="622421"/>
          </a:xfrm>
        </p:grpSpPr>
        <p:pic>
          <p:nvPicPr>
            <p:cNvPr id="373" name="Imagen 372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4EC5F23E-17A9-428F-990E-C65DEB9DF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374" name="CuadroTexto 373">
              <a:extLst>
                <a:ext uri="{FF2B5EF4-FFF2-40B4-BE49-F238E27FC236}">
                  <a16:creationId xmlns:a16="http://schemas.microsoft.com/office/drawing/2014/main" id="{A10F7E9C-9DA5-4AA6-896A-6134141A97A7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375" name="CuadroTexto 374">
              <a:extLst>
                <a:ext uri="{FF2B5EF4-FFF2-40B4-BE49-F238E27FC236}">
                  <a16:creationId xmlns:a16="http://schemas.microsoft.com/office/drawing/2014/main" id="{6E6C01F3-7662-4E60-8EF2-D615AF54378D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76" name="Grupo 375">
            <a:extLst>
              <a:ext uri="{FF2B5EF4-FFF2-40B4-BE49-F238E27FC236}">
                <a16:creationId xmlns:a16="http://schemas.microsoft.com/office/drawing/2014/main" id="{0B4FC529-ADC0-431D-AE73-03E398167151}"/>
              </a:ext>
            </a:extLst>
          </p:cNvPr>
          <p:cNvGrpSpPr/>
          <p:nvPr/>
        </p:nvGrpSpPr>
        <p:grpSpPr>
          <a:xfrm>
            <a:off x="7256907" y="5458145"/>
            <a:ext cx="694491" cy="622421"/>
            <a:chOff x="1292919" y="4756331"/>
            <a:chExt cx="694491" cy="622421"/>
          </a:xfrm>
        </p:grpSpPr>
        <p:pic>
          <p:nvPicPr>
            <p:cNvPr id="377" name="Imagen 376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A04C9FAC-B970-40EA-A66C-EAE2DC43E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378" name="CuadroTexto 377">
              <a:extLst>
                <a:ext uri="{FF2B5EF4-FFF2-40B4-BE49-F238E27FC236}">
                  <a16:creationId xmlns:a16="http://schemas.microsoft.com/office/drawing/2014/main" id="{1AC525BA-0FB2-433E-B61E-749A6D67119C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379" name="CuadroTexto 378">
              <a:extLst>
                <a:ext uri="{FF2B5EF4-FFF2-40B4-BE49-F238E27FC236}">
                  <a16:creationId xmlns:a16="http://schemas.microsoft.com/office/drawing/2014/main" id="{6C9F9830-CF39-40A0-9ABD-4664258A9D2D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pic>
        <p:nvPicPr>
          <p:cNvPr id="380" name="Picture 2" descr="Small Baby Cartoon Minimalism Character Coloring Page Stock Illustration -  Illustration of nipple, isolated: 124948881">
            <a:extLst>
              <a:ext uri="{FF2B5EF4-FFF2-40B4-BE49-F238E27FC236}">
                <a16:creationId xmlns:a16="http://schemas.microsoft.com/office/drawing/2014/main" id="{55954E4B-7DA8-48F2-8D61-AA020D0DB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r="19626" b="7170"/>
          <a:stretch/>
        </p:blipFill>
        <p:spPr bwMode="auto">
          <a:xfrm>
            <a:off x="5548469" y="5275268"/>
            <a:ext cx="573368" cy="8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1" name="Grupo 380">
            <a:extLst>
              <a:ext uri="{FF2B5EF4-FFF2-40B4-BE49-F238E27FC236}">
                <a16:creationId xmlns:a16="http://schemas.microsoft.com/office/drawing/2014/main" id="{574585D2-085C-4318-ACD9-306649F0D6E2}"/>
              </a:ext>
            </a:extLst>
          </p:cNvPr>
          <p:cNvGrpSpPr/>
          <p:nvPr/>
        </p:nvGrpSpPr>
        <p:grpSpPr>
          <a:xfrm>
            <a:off x="6958285" y="4998962"/>
            <a:ext cx="694491" cy="622421"/>
            <a:chOff x="1292919" y="4756331"/>
            <a:chExt cx="694491" cy="622421"/>
          </a:xfrm>
        </p:grpSpPr>
        <p:pic>
          <p:nvPicPr>
            <p:cNvPr id="382" name="Imagen 381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966EA71A-A0DB-4A2B-8010-516ADE11D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383" name="CuadroTexto 382">
              <a:extLst>
                <a:ext uri="{FF2B5EF4-FFF2-40B4-BE49-F238E27FC236}">
                  <a16:creationId xmlns:a16="http://schemas.microsoft.com/office/drawing/2014/main" id="{1225C654-4E20-424E-91DD-FEF9116D575A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384" name="CuadroTexto 383">
              <a:extLst>
                <a:ext uri="{FF2B5EF4-FFF2-40B4-BE49-F238E27FC236}">
                  <a16:creationId xmlns:a16="http://schemas.microsoft.com/office/drawing/2014/main" id="{C89D13F6-5B53-4A0E-A65D-F353B5155C60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85" name="Grupo 384">
            <a:extLst>
              <a:ext uri="{FF2B5EF4-FFF2-40B4-BE49-F238E27FC236}">
                <a16:creationId xmlns:a16="http://schemas.microsoft.com/office/drawing/2014/main" id="{0DF53D53-F240-48A1-84D9-75F6F3AB6D78}"/>
              </a:ext>
            </a:extLst>
          </p:cNvPr>
          <p:cNvGrpSpPr/>
          <p:nvPr/>
        </p:nvGrpSpPr>
        <p:grpSpPr>
          <a:xfrm>
            <a:off x="7329863" y="2594666"/>
            <a:ext cx="1108048" cy="824583"/>
            <a:chOff x="1426388" y="2496509"/>
            <a:chExt cx="1108048" cy="824583"/>
          </a:xfrm>
        </p:grpSpPr>
        <p:grpSp>
          <p:nvGrpSpPr>
            <p:cNvPr id="386" name="Grupo 385">
              <a:extLst>
                <a:ext uri="{FF2B5EF4-FFF2-40B4-BE49-F238E27FC236}">
                  <a16:creationId xmlns:a16="http://schemas.microsoft.com/office/drawing/2014/main" id="{0F27BA1F-2F9E-4A10-B802-9FCFB8A0868D}"/>
                </a:ext>
              </a:extLst>
            </p:cNvPr>
            <p:cNvGrpSpPr/>
            <p:nvPr/>
          </p:nvGrpSpPr>
          <p:grpSpPr>
            <a:xfrm>
              <a:off x="1794583" y="2932466"/>
              <a:ext cx="374935" cy="388626"/>
              <a:chOff x="9855004" y="3678139"/>
              <a:chExt cx="827743" cy="741844"/>
            </a:xfrm>
          </p:grpSpPr>
          <p:pic>
            <p:nvPicPr>
              <p:cNvPr id="396" name="Imagen 395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7FAC42E0-04B0-4C94-93B5-78B051C28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97" name="CuadroTexto 396">
                <a:extLst>
                  <a:ext uri="{FF2B5EF4-FFF2-40B4-BE49-F238E27FC236}">
                    <a16:creationId xmlns:a16="http://schemas.microsoft.com/office/drawing/2014/main" id="{06E76EBE-C8EA-43F0-99C4-906502DDA1DE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87" name="Grupo 386">
              <a:extLst>
                <a:ext uri="{FF2B5EF4-FFF2-40B4-BE49-F238E27FC236}">
                  <a16:creationId xmlns:a16="http://schemas.microsoft.com/office/drawing/2014/main" id="{ED6E2632-3866-44F3-9F13-4B8B54F445DA}"/>
                </a:ext>
              </a:extLst>
            </p:cNvPr>
            <p:cNvGrpSpPr/>
            <p:nvPr/>
          </p:nvGrpSpPr>
          <p:grpSpPr>
            <a:xfrm>
              <a:off x="2159501" y="2857415"/>
              <a:ext cx="374935" cy="388626"/>
              <a:chOff x="9855004" y="3678139"/>
              <a:chExt cx="827743" cy="741844"/>
            </a:xfrm>
          </p:grpSpPr>
          <p:pic>
            <p:nvPicPr>
              <p:cNvPr id="394" name="Imagen 393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455A35FB-6657-4531-A5AC-ABE570B30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95" name="CuadroTexto 394">
                <a:extLst>
                  <a:ext uri="{FF2B5EF4-FFF2-40B4-BE49-F238E27FC236}">
                    <a16:creationId xmlns:a16="http://schemas.microsoft.com/office/drawing/2014/main" id="{67B97C51-EE16-4158-A4C0-B48DA372864D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88" name="Grupo 387">
              <a:extLst>
                <a:ext uri="{FF2B5EF4-FFF2-40B4-BE49-F238E27FC236}">
                  <a16:creationId xmlns:a16="http://schemas.microsoft.com/office/drawing/2014/main" id="{8E129FB3-ABEF-44D1-8E1D-A9640D93D0E7}"/>
                </a:ext>
              </a:extLst>
            </p:cNvPr>
            <p:cNvGrpSpPr/>
            <p:nvPr/>
          </p:nvGrpSpPr>
          <p:grpSpPr>
            <a:xfrm>
              <a:off x="1992094" y="2559917"/>
              <a:ext cx="374935" cy="388626"/>
              <a:chOff x="9855004" y="3678139"/>
              <a:chExt cx="827743" cy="741844"/>
            </a:xfrm>
          </p:grpSpPr>
          <p:pic>
            <p:nvPicPr>
              <p:cNvPr id="392" name="Imagen 391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577A6141-13D2-45FA-8B93-B79002C08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93" name="CuadroTexto 392">
                <a:extLst>
                  <a:ext uri="{FF2B5EF4-FFF2-40B4-BE49-F238E27FC236}">
                    <a16:creationId xmlns:a16="http://schemas.microsoft.com/office/drawing/2014/main" id="{58F87745-D07A-4A65-82B9-9B54C5304A35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89" name="Grupo 388">
              <a:extLst>
                <a:ext uri="{FF2B5EF4-FFF2-40B4-BE49-F238E27FC236}">
                  <a16:creationId xmlns:a16="http://schemas.microsoft.com/office/drawing/2014/main" id="{506DCADD-DD53-4EA8-AE20-E498CC25361F}"/>
                </a:ext>
              </a:extLst>
            </p:cNvPr>
            <p:cNvGrpSpPr/>
            <p:nvPr/>
          </p:nvGrpSpPr>
          <p:grpSpPr>
            <a:xfrm>
              <a:off x="1426388" y="2496509"/>
              <a:ext cx="760001" cy="706812"/>
              <a:chOff x="9855004" y="3678139"/>
              <a:chExt cx="827743" cy="741844"/>
            </a:xfrm>
          </p:grpSpPr>
          <p:pic>
            <p:nvPicPr>
              <p:cNvPr id="390" name="Imagen 389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75BE110D-F6A9-484C-BDD5-45A487B9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391" name="CuadroTexto 390">
                <a:extLst>
                  <a:ext uri="{FF2B5EF4-FFF2-40B4-BE49-F238E27FC236}">
                    <a16:creationId xmlns:a16="http://schemas.microsoft.com/office/drawing/2014/main" id="{16182560-B23A-4D70-9600-BE3358A425B4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625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398" name="Cerrar llave 397">
            <a:extLst>
              <a:ext uri="{FF2B5EF4-FFF2-40B4-BE49-F238E27FC236}">
                <a16:creationId xmlns:a16="http://schemas.microsoft.com/office/drawing/2014/main" id="{4A199AEC-036D-4359-8964-EA113F4F3407}"/>
              </a:ext>
            </a:extLst>
          </p:cNvPr>
          <p:cNvSpPr/>
          <p:nvPr/>
        </p:nvSpPr>
        <p:spPr>
          <a:xfrm rot="5400000">
            <a:off x="10221169" y="2286535"/>
            <a:ext cx="256522" cy="24389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35" name="Grupo 434">
            <a:extLst>
              <a:ext uri="{FF2B5EF4-FFF2-40B4-BE49-F238E27FC236}">
                <a16:creationId xmlns:a16="http://schemas.microsoft.com/office/drawing/2014/main" id="{FC34C976-1304-40AE-A2C4-703E362F36A6}"/>
              </a:ext>
            </a:extLst>
          </p:cNvPr>
          <p:cNvGrpSpPr/>
          <p:nvPr/>
        </p:nvGrpSpPr>
        <p:grpSpPr>
          <a:xfrm>
            <a:off x="9151537" y="2485579"/>
            <a:ext cx="1141234" cy="964945"/>
            <a:chOff x="9422242" y="4657426"/>
            <a:chExt cx="1141234" cy="964945"/>
          </a:xfrm>
        </p:grpSpPr>
        <p:grpSp>
          <p:nvGrpSpPr>
            <p:cNvPr id="400" name="Grupo 399">
              <a:extLst>
                <a:ext uri="{FF2B5EF4-FFF2-40B4-BE49-F238E27FC236}">
                  <a16:creationId xmlns:a16="http://schemas.microsoft.com/office/drawing/2014/main" id="{4F78A3D5-A65D-4C05-8182-C9C9F0C97EFC}"/>
                </a:ext>
              </a:extLst>
            </p:cNvPr>
            <p:cNvGrpSpPr/>
            <p:nvPr/>
          </p:nvGrpSpPr>
          <p:grpSpPr>
            <a:xfrm>
              <a:off x="9517193" y="4685738"/>
              <a:ext cx="951332" cy="788382"/>
              <a:chOff x="5999454" y="4598075"/>
              <a:chExt cx="951332" cy="788382"/>
            </a:xfrm>
          </p:grpSpPr>
          <p:grpSp>
            <p:nvGrpSpPr>
              <p:cNvPr id="403" name="Grupo 402">
                <a:extLst>
                  <a:ext uri="{FF2B5EF4-FFF2-40B4-BE49-F238E27FC236}">
                    <a16:creationId xmlns:a16="http://schemas.microsoft.com/office/drawing/2014/main" id="{EAC259D9-224D-4DE4-ABC0-4ED72E8AF305}"/>
                  </a:ext>
                </a:extLst>
              </p:cNvPr>
              <p:cNvGrpSpPr/>
              <p:nvPr/>
            </p:nvGrpSpPr>
            <p:grpSpPr>
              <a:xfrm>
                <a:off x="6320949" y="4598075"/>
                <a:ext cx="536039" cy="556480"/>
                <a:chOff x="8262358" y="4903307"/>
                <a:chExt cx="1141234" cy="964945"/>
              </a:xfrm>
            </p:grpSpPr>
            <p:pic>
              <p:nvPicPr>
                <p:cNvPr id="411" name="Imagen 410" descr="Un dibujo de una persona&#10;&#10;Descripción generada automáticamente con confianza baja">
                  <a:extLst>
                    <a:ext uri="{FF2B5EF4-FFF2-40B4-BE49-F238E27FC236}">
                      <a16:creationId xmlns:a16="http://schemas.microsoft.com/office/drawing/2014/main" id="{CDE51B65-E223-4923-A000-4CBA4CFC0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43683">
                  <a:off x="8262358" y="4903307"/>
                  <a:ext cx="1141234" cy="964945"/>
                </a:xfrm>
                <a:prstGeom prst="rect">
                  <a:avLst/>
                </a:prstGeom>
              </p:spPr>
            </p:pic>
            <p:sp>
              <p:nvSpPr>
                <p:cNvPr id="412" name="CuadroTexto 411">
                  <a:extLst>
                    <a:ext uri="{FF2B5EF4-FFF2-40B4-BE49-F238E27FC236}">
                      <a16:creationId xmlns:a16="http://schemas.microsoft.com/office/drawing/2014/main" id="{492FE73E-BB36-4556-A6E2-683415EA77B6}"/>
                    </a:ext>
                  </a:extLst>
                </p:cNvPr>
                <p:cNvSpPr txBox="1"/>
                <p:nvPr/>
              </p:nvSpPr>
              <p:spPr>
                <a:xfrm>
                  <a:off x="8355404" y="5420977"/>
                  <a:ext cx="253358" cy="2114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rtlCol="0" anchor="ctr">
                  <a:normAutofit fontScale="25000" lnSpcReduction="20000"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j-ea"/>
                      <a:cs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04" name="Grupo 403">
                <a:extLst>
                  <a:ext uri="{FF2B5EF4-FFF2-40B4-BE49-F238E27FC236}">
                    <a16:creationId xmlns:a16="http://schemas.microsoft.com/office/drawing/2014/main" id="{6622EB10-23E7-4339-BE86-CA442E40771A}"/>
                  </a:ext>
                </a:extLst>
              </p:cNvPr>
              <p:cNvGrpSpPr/>
              <p:nvPr/>
            </p:nvGrpSpPr>
            <p:grpSpPr>
              <a:xfrm>
                <a:off x="5999454" y="4630282"/>
                <a:ext cx="951332" cy="756175"/>
                <a:chOff x="284297" y="2473245"/>
                <a:chExt cx="951332" cy="756175"/>
              </a:xfrm>
            </p:grpSpPr>
            <p:grpSp>
              <p:nvGrpSpPr>
                <p:cNvPr id="405" name="Grupo 404">
                  <a:extLst>
                    <a:ext uri="{FF2B5EF4-FFF2-40B4-BE49-F238E27FC236}">
                      <a16:creationId xmlns:a16="http://schemas.microsoft.com/office/drawing/2014/main" id="{4B28122A-59C6-4B5B-B8B9-973D7FE174C7}"/>
                    </a:ext>
                  </a:extLst>
                </p:cNvPr>
                <p:cNvGrpSpPr/>
                <p:nvPr/>
              </p:nvGrpSpPr>
              <p:grpSpPr>
                <a:xfrm>
                  <a:off x="284297" y="2473245"/>
                  <a:ext cx="536039" cy="556480"/>
                  <a:chOff x="8347205" y="4846509"/>
                  <a:chExt cx="1141234" cy="964945"/>
                </a:xfrm>
              </p:grpSpPr>
              <p:pic>
                <p:nvPicPr>
                  <p:cNvPr id="409" name="Imagen 408" descr="Un dibujo de una persona&#10;&#10;Descripción generada automáticamente con confianza baja">
                    <a:extLst>
                      <a:ext uri="{FF2B5EF4-FFF2-40B4-BE49-F238E27FC236}">
                        <a16:creationId xmlns:a16="http://schemas.microsoft.com/office/drawing/2014/main" id="{7481482A-3CFC-4F9A-BB7E-847E33D6E7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1543683">
                    <a:off x="8347205" y="4846509"/>
                    <a:ext cx="1141234" cy="964945"/>
                  </a:xfrm>
                  <a:prstGeom prst="rect">
                    <a:avLst/>
                  </a:prstGeom>
                </p:spPr>
              </p:pic>
              <p:sp>
                <p:nvSpPr>
                  <p:cNvPr id="410" name="CuadroTexto 409">
                    <a:extLst>
                      <a:ext uri="{FF2B5EF4-FFF2-40B4-BE49-F238E27FC236}">
                        <a16:creationId xmlns:a16="http://schemas.microsoft.com/office/drawing/2014/main" id="{FBE58865-B71F-4167-98FC-DC36D70F45AA}"/>
                      </a:ext>
                    </a:extLst>
                  </p:cNvPr>
                  <p:cNvSpPr txBox="1"/>
                  <p:nvPr/>
                </p:nvSpPr>
                <p:spPr>
                  <a:xfrm>
                    <a:off x="8448131" y="5391182"/>
                    <a:ext cx="253359" cy="21140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rtlCol="0" anchor="ctr">
                    <a:normAutofit fontScale="25000" lnSpcReduction="20000"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AR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06" name="Grupo 405">
                  <a:extLst>
                    <a:ext uri="{FF2B5EF4-FFF2-40B4-BE49-F238E27FC236}">
                      <a16:creationId xmlns:a16="http://schemas.microsoft.com/office/drawing/2014/main" id="{B5704D1A-7D15-400C-9C80-88673B7692C0}"/>
                    </a:ext>
                  </a:extLst>
                </p:cNvPr>
                <p:cNvGrpSpPr/>
                <p:nvPr/>
              </p:nvGrpSpPr>
              <p:grpSpPr>
                <a:xfrm>
                  <a:off x="699590" y="2672940"/>
                  <a:ext cx="536039" cy="556480"/>
                  <a:chOff x="8262360" y="4903307"/>
                  <a:chExt cx="1141234" cy="964945"/>
                </a:xfrm>
              </p:grpSpPr>
              <p:pic>
                <p:nvPicPr>
                  <p:cNvPr id="407" name="Imagen 406" descr="Un dibujo de una persona&#10;&#10;Descripción generada automáticamente con confianza baja">
                    <a:extLst>
                      <a:ext uri="{FF2B5EF4-FFF2-40B4-BE49-F238E27FC236}">
                        <a16:creationId xmlns:a16="http://schemas.microsoft.com/office/drawing/2014/main" id="{D7E9571B-CAC2-4A94-9FEF-C8205680BE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1543683">
                    <a:off x="8262360" y="4903307"/>
                    <a:ext cx="1141234" cy="964945"/>
                  </a:xfrm>
                  <a:prstGeom prst="rect">
                    <a:avLst/>
                  </a:prstGeom>
                </p:spPr>
              </p:pic>
              <p:sp>
                <p:nvSpPr>
                  <p:cNvPr id="408" name="CuadroTexto 407">
                    <a:extLst>
                      <a:ext uri="{FF2B5EF4-FFF2-40B4-BE49-F238E27FC236}">
                        <a16:creationId xmlns:a16="http://schemas.microsoft.com/office/drawing/2014/main" id="{DA43EEB4-6324-472C-B132-C3A6DDA948E0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404" y="5420977"/>
                    <a:ext cx="253358" cy="21140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rtlCol="0" anchor="ctr">
                    <a:normAutofit fontScale="25000" lnSpcReduction="20000"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AR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</p:grpSp>
        </p:grpSp>
        <p:pic>
          <p:nvPicPr>
            <p:cNvPr id="401" name="Imagen 400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CF6D345E-D1D5-4671-A5EB-BA954257C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43683">
              <a:off x="9422242" y="4657426"/>
              <a:ext cx="1141234" cy="964945"/>
            </a:xfrm>
            <a:prstGeom prst="rect">
              <a:avLst/>
            </a:prstGeom>
          </p:spPr>
        </p:pic>
        <p:sp>
          <p:nvSpPr>
            <p:cNvPr id="402" name="CuadroTexto 401">
              <a:extLst>
                <a:ext uri="{FF2B5EF4-FFF2-40B4-BE49-F238E27FC236}">
                  <a16:creationId xmlns:a16="http://schemas.microsoft.com/office/drawing/2014/main" id="{3760A2B3-0E06-42BC-89DD-5E192E6CFF3A}"/>
                </a:ext>
              </a:extLst>
            </p:cNvPr>
            <p:cNvSpPr txBox="1"/>
            <p:nvPr/>
          </p:nvSpPr>
          <p:spPr>
            <a:xfrm>
              <a:off x="9528183" y="5182069"/>
              <a:ext cx="253358" cy="21140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436" name="Grupo 435">
            <a:extLst>
              <a:ext uri="{FF2B5EF4-FFF2-40B4-BE49-F238E27FC236}">
                <a16:creationId xmlns:a16="http://schemas.microsoft.com/office/drawing/2014/main" id="{206B86C4-562A-4591-A7BB-8BD7425DE63C}"/>
              </a:ext>
            </a:extLst>
          </p:cNvPr>
          <p:cNvGrpSpPr/>
          <p:nvPr/>
        </p:nvGrpSpPr>
        <p:grpSpPr>
          <a:xfrm>
            <a:off x="10529890" y="2532095"/>
            <a:ext cx="1108048" cy="824583"/>
            <a:chOff x="9157702" y="4784531"/>
            <a:chExt cx="1108048" cy="824583"/>
          </a:xfrm>
        </p:grpSpPr>
        <p:grpSp>
          <p:nvGrpSpPr>
            <p:cNvPr id="414" name="Grupo 413">
              <a:extLst>
                <a:ext uri="{FF2B5EF4-FFF2-40B4-BE49-F238E27FC236}">
                  <a16:creationId xmlns:a16="http://schemas.microsoft.com/office/drawing/2014/main" id="{2A4FDB8C-58A2-4CB4-B2BB-693CE0D65A66}"/>
                </a:ext>
              </a:extLst>
            </p:cNvPr>
            <p:cNvGrpSpPr/>
            <p:nvPr/>
          </p:nvGrpSpPr>
          <p:grpSpPr>
            <a:xfrm>
              <a:off x="9525897" y="5220488"/>
              <a:ext cx="374935" cy="388626"/>
              <a:chOff x="9855004" y="3678139"/>
              <a:chExt cx="827743" cy="741844"/>
            </a:xfrm>
          </p:grpSpPr>
          <p:pic>
            <p:nvPicPr>
              <p:cNvPr id="424" name="Imagen 423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001E0531-E02D-4A09-BB11-F6E52A843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425" name="CuadroTexto 424">
                <a:extLst>
                  <a:ext uri="{FF2B5EF4-FFF2-40B4-BE49-F238E27FC236}">
                    <a16:creationId xmlns:a16="http://schemas.microsoft.com/office/drawing/2014/main" id="{5404FEB5-3DFF-4671-A93F-14557A65AC56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415" name="Grupo 414">
              <a:extLst>
                <a:ext uri="{FF2B5EF4-FFF2-40B4-BE49-F238E27FC236}">
                  <a16:creationId xmlns:a16="http://schemas.microsoft.com/office/drawing/2014/main" id="{46DC8169-3AA0-4C97-BCB9-F46AFCD23E74}"/>
                </a:ext>
              </a:extLst>
            </p:cNvPr>
            <p:cNvGrpSpPr/>
            <p:nvPr/>
          </p:nvGrpSpPr>
          <p:grpSpPr>
            <a:xfrm>
              <a:off x="9890815" y="5145437"/>
              <a:ext cx="374935" cy="388626"/>
              <a:chOff x="9855004" y="3678139"/>
              <a:chExt cx="827743" cy="741844"/>
            </a:xfrm>
          </p:grpSpPr>
          <p:pic>
            <p:nvPicPr>
              <p:cNvPr id="422" name="Imagen 421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42A8D064-6682-4CB5-A3B6-6FDE28E80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423" name="CuadroTexto 422">
                <a:extLst>
                  <a:ext uri="{FF2B5EF4-FFF2-40B4-BE49-F238E27FC236}">
                    <a16:creationId xmlns:a16="http://schemas.microsoft.com/office/drawing/2014/main" id="{9AF4F676-1E14-4197-975C-52668F5DEAEF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416" name="Grupo 415">
              <a:extLst>
                <a:ext uri="{FF2B5EF4-FFF2-40B4-BE49-F238E27FC236}">
                  <a16:creationId xmlns:a16="http://schemas.microsoft.com/office/drawing/2014/main" id="{A6214806-2FB1-49DC-B23D-3862E6CDC0D2}"/>
                </a:ext>
              </a:extLst>
            </p:cNvPr>
            <p:cNvGrpSpPr/>
            <p:nvPr/>
          </p:nvGrpSpPr>
          <p:grpSpPr>
            <a:xfrm>
              <a:off x="9723408" y="4847939"/>
              <a:ext cx="374935" cy="388626"/>
              <a:chOff x="9855004" y="3678139"/>
              <a:chExt cx="827743" cy="741844"/>
            </a:xfrm>
          </p:grpSpPr>
          <p:pic>
            <p:nvPicPr>
              <p:cNvPr id="420" name="Imagen 419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84B7A11A-3C2E-4DC8-83F6-7730CCEEA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421" name="CuadroTexto 420">
                <a:extLst>
                  <a:ext uri="{FF2B5EF4-FFF2-40B4-BE49-F238E27FC236}">
                    <a16:creationId xmlns:a16="http://schemas.microsoft.com/office/drawing/2014/main" id="{03A511E7-555B-44DF-B79C-FA1FDA69FD02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417" name="Grupo 416">
              <a:extLst>
                <a:ext uri="{FF2B5EF4-FFF2-40B4-BE49-F238E27FC236}">
                  <a16:creationId xmlns:a16="http://schemas.microsoft.com/office/drawing/2014/main" id="{8C6EEF25-7922-414B-9756-80AD52FB3CA3}"/>
                </a:ext>
              </a:extLst>
            </p:cNvPr>
            <p:cNvGrpSpPr/>
            <p:nvPr/>
          </p:nvGrpSpPr>
          <p:grpSpPr>
            <a:xfrm>
              <a:off x="9157702" y="4784531"/>
              <a:ext cx="760001" cy="706812"/>
              <a:chOff x="9855004" y="3678139"/>
              <a:chExt cx="827743" cy="741844"/>
            </a:xfrm>
          </p:grpSpPr>
          <p:pic>
            <p:nvPicPr>
              <p:cNvPr id="418" name="Imagen 417" descr="Imagen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39408A9C-4966-4149-A47D-DD13F069C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004" y="3678139"/>
                <a:ext cx="827743" cy="741844"/>
              </a:xfrm>
              <a:prstGeom prst="rect">
                <a:avLst/>
              </a:prstGeom>
            </p:spPr>
          </p:pic>
          <p:sp>
            <p:nvSpPr>
              <p:cNvPr id="419" name="CuadroTexto 418">
                <a:extLst>
                  <a:ext uri="{FF2B5EF4-FFF2-40B4-BE49-F238E27FC236}">
                    <a16:creationId xmlns:a16="http://schemas.microsoft.com/office/drawing/2014/main" id="{9B966F37-4AD6-414C-8450-7387BAD0E9CC}"/>
                  </a:ext>
                </a:extLst>
              </p:cNvPr>
              <p:cNvSpPr txBox="1"/>
              <p:nvPr/>
            </p:nvSpPr>
            <p:spPr>
              <a:xfrm>
                <a:off x="10142196" y="3970011"/>
                <a:ext cx="253358" cy="1880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62500" lnSpcReduction="2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</p:grpSp>
      <p:pic>
        <p:nvPicPr>
          <p:cNvPr id="426" name="Imagen 425">
            <a:extLst>
              <a:ext uri="{FF2B5EF4-FFF2-40B4-BE49-F238E27FC236}">
                <a16:creationId xmlns:a16="http://schemas.microsoft.com/office/drawing/2014/main" id="{33677B64-3ED8-4AAC-9885-49F779F1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475" y="1328868"/>
            <a:ext cx="2392463" cy="1125865"/>
          </a:xfrm>
          <a:prstGeom prst="rect">
            <a:avLst/>
          </a:prstGeom>
        </p:spPr>
      </p:pic>
      <p:sp>
        <p:nvSpPr>
          <p:cNvPr id="428" name="CuadroTexto 427">
            <a:extLst>
              <a:ext uri="{FF2B5EF4-FFF2-40B4-BE49-F238E27FC236}">
                <a16:creationId xmlns:a16="http://schemas.microsoft.com/office/drawing/2014/main" id="{979CDB06-54C8-4CE7-BAC0-0C76BEF0BB2D}"/>
              </a:ext>
            </a:extLst>
          </p:cNvPr>
          <p:cNvSpPr txBox="1"/>
          <p:nvPr/>
        </p:nvSpPr>
        <p:spPr>
          <a:xfrm>
            <a:off x="6650077" y="2175490"/>
            <a:ext cx="227904" cy="24001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</a:p>
        </p:txBody>
      </p:sp>
      <p:sp>
        <p:nvSpPr>
          <p:cNvPr id="429" name="CuadroTexto 428">
            <a:extLst>
              <a:ext uri="{FF2B5EF4-FFF2-40B4-BE49-F238E27FC236}">
                <a16:creationId xmlns:a16="http://schemas.microsoft.com/office/drawing/2014/main" id="{DC80057A-082A-4D58-9132-93548FABA12B}"/>
              </a:ext>
            </a:extLst>
          </p:cNvPr>
          <p:cNvSpPr txBox="1"/>
          <p:nvPr/>
        </p:nvSpPr>
        <p:spPr>
          <a:xfrm>
            <a:off x="7495389" y="2204209"/>
            <a:ext cx="227904" cy="24001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</a:p>
        </p:txBody>
      </p:sp>
      <p:sp>
        <p:nvSpPr>
          <p:cNvPr id="430" name="CuadroTexto 429">
            <a:extLst>
              <a:ext uri="{FF2B5EF4-FFF2-40B4-BE49-F238E27FC236}">
                <a16:creationId xmlns:a16="http://schemas.microsoft.com/office/drawing/2014/main" id="{A52B6BB3-0B91-440B-BA15-BDAAAEF7E4C0}"/>
              </a:ext>
            </a:extLst>
          </p:cNvPr>
          <p:cNvSpPr txBox="1"/>
          <p:nvPr/>
        </p:nvSpPr>
        <p:spPr>
          <a:xfrm>
            <a:off x="7831244" y="2204040"/>
            <a:ext cx="227904" cy="24001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</a:p>
        </p:txBody>
      </p:sp>
      <p:sp>
        <p:nvSpPr>
          <p:cNvPr id="431" name="CuadroTexto 430">
            <a:extLst>
              <a:ext uri="{FF2B5EF4-FFF2-40B4-BE49-F238E27FC236}">
                <a16:creationId xmlns:a16="http://schemas.microsoft.com/office/drawing/2014/main" id="{0833988B-9A8D-4EF4-BA3D-4FC06A58ABC8}"/>
              </a:ext>
            </a:extLst>
          </p:cNvPr>
          <p:cNvSpPr txBox="1"/>
          <p:nvPr/>
        </p:nvSpPr>
        <p:spPr>
          <a:xfrm>
            <a:off x="9488517" y="2130248"/>
            <a:ext cx="227904" cy="2400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</a:p>
        </p:txBody>
      </p:sp>
      <p:sp>
        <p:nvSpPr>
          <p:cNvPr id="432" name="CuadroTexto 431">
            <a:extLst>
              <a:ext uri="{FF2B5EF4-FFF2-40B4-BE49-F238E27FC236}">
                <a16:creationId xmlns:a16="http://schemas.microsoft.com/office/drawing/2014/main" id="{3CFB7A65-6D82-4B2A-975E-9488A4A9BE33}"/>
              </a:ext>
            </a:extLst>
          </p:cNvPr>
          <p:cNvSpPr txBox="1"/>
          <p:nvPr/>
        </p:nvSpPr>
        <p:spPr>
          <a:xfrm>
            <a:off x="9824372" y="2130079"/>
            <a:ext cx="227904" cy="24001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</a:p>
        </p:txBody>
      </p:sp>
      <p:sp>
        <p:nvSpPr>
          <p:cNvPr id="433" name="CuadroTexto 432">
            <a:extLst>
              <a:ext uri="{FF2B5EF4-FFF2-40B4-BE49-F238E27FC236}">
                <a16:creationId xmlns:a16="http://schemas.microsoft.com/office/drawing/2014/main" id="{F3F3F3D7-A8C3-4987-B19A-4A692DB7D80D}"/>
              </a:ext>
            </a:extLst>
          </p:cNvPr>
          <p:cNvSpPr txBox="1"/>
          <p:nvPr/>
        </p:nvSpPr>
        <p:spPr>
          <a:xfrm>
            <a:off x="10680948" y="2160844"/>
            <a:ext cx="227904" cy="240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</a:p>
        </p:txBody>
      </p:sp>
      <p:sp>
        <p:nvSpPr>
          <p:cNvPr id="434" name="CuadroTexto 433">
            <a:extLst>
              <a:ext uri="{FF2B5EF4-FFF2-40B4-BE49-F238E27FC236}">
                <a16:creationId xmlns:a16="http://schemas.microsoft.com/office/drawing/2014/main" id="{1C301817-6FAB-4936-81E2-654CE01D2DFD}"/>
              </a:ext>
            </a:extLst>
          </p:cNvPr>
          <p:cNvSpPr txBox="1"/>
          <p:nvPr/>
        </p:nvSpPr>
        <p:spPr>
          <a:xfrm>
            <a:off x="11016803" y="2160675"/>
            <a:ext cx="227904" cy="24001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</a:p>
        </p:txBody>
      </p:sp>
      <p:sp>
        <p:nvSpPr>
          <p:cNvPr id="437" name="Flecha: hacia abajo 436">
            <a:extLst>
              <a:ext uri="{FF2B5EF4-FFF2-40B4-BE49-F238E27FC236}">
                <a16:creationId xmlns:a16="http://schemas.microsoft.com/office/drawing/2014/main" id="{73D88BE9-8827-4DF0-8969-51E30FBF9B1B}"/>
              </a:ext>
            </a:extLst>
          </p:cNvPr>
          <p:cNvSpPr/>
          <p:nvPr/>
        </p:nvSpPr>
        <p:spPr>
          <a:xfrm>
            <a:off x="10250295" y="4371780"/>
            <a:ext cx="247512" cy="5948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50" name="Picture 2" descr="Small Baby Cartoon Minimalism Character Coloring Page Stock Illustration -  Illustration of nipple, isolated: 124948881">
            <a:extLst>
              <a:ext uri="{FF2B5EF4-FFF2-40B4-BE49-F238E27FC236}">
                <a16:creationId xmlns:a16="http://schemas.microsoft.com/office/drawing/2014/main" id="{92DAEAB2-D26C-43F1-9B0F-4C69929C8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r="19626" b="7170"/>
          <a:stretch/>
        </p:blipFill>
        <p:spPr bwMode="auto">
          <a:xfrm>
            <a:off x="8799785" y="5280446"/>
            <a:ext cx="573368" cy="8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9" name="Grupo 458">
            <a:extLst>
              <a:ext uri="{FF2B5EF4-FFF2-40B4-BE49-F238E27FC236}">
                <a16:creationId xmlns:a16="http://schemas.microsoft.com/office/drawing/2014/main" id="{18A54E5A-9B91-4A75-8FC1-7689FBD348CF}"/>
              </a:ext>
            </a:extLst>
          </p:cNvPr>
          <p:cNvGrpSpPr/>
          <p:nvPr/>
        </p:nvGrpSpPr>
        <p:grpSpPr>
          <a:xfrm>
            <a:off x="9592192" y="5020618"/>
            <a:ext cx="1514476" cy="1090974"/>
            <a:chOff x="9432765" y="5021213"/>
            <a:chExt cx="1514476" cy="1090974"/>
          </a:xfrm>
        </p:grpSpPr>
        <p:grpSp>
          <p:nvGrpSpPr>
            <p:cNvPr id="438" name="Grupo 437">
              <a:extLst>
                <a:ext uri="{FF2B5EF4-FFF2-40B4-BE49-F238E27FC236}">
                  <a16:creationId xmlns:a16="http://schemas.microsoft.com/office/drawing/2014/main" id="{6AE5FC53-27BE-455D-9964-F3F667B9DB76}"/>
                </a:ext>
              </a:extLst>
            </p:cNvPr>
            <p:cNvGrpSpPr/>
            <p:nvPr/>
          </p:nvGrpSpPr>
          <p:grpSpPr>
            <a:xfrm>
              <a:off x="9432765" y="5264214"/>
              <a:ext cx="694491" cy="622421"/>
              <a:chOff x="1292919" y="4756331"/>
              <a:chExt cx="694491" cy="622421"/>
            </a:xfrm>
          </p:grpSpPr>
          <p:pic>
            <p:nvPicPr>
              <p:cNvPr id="439" name="Imagen 438" descr="Un dibujo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9756B995-CC7C-40CB-B4D9-9CF241DF4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919" y="4756331"/>
                <a:ext cx="694491" cy="622421"/>
              </a:xfrm>
              <a:prstGeom prst="rect">
                <a:avLst/>
              </a:prstGeom>
            </p:spPr>
          </p:pic>
          <p:sp>
            <p:nvSpPr>
              <p:cNvPr id="440" name="CuadroTexto 439">
                <a:extLst>
                  <a:ext uri="{FF2B5EF4-FFF2-40B4-BE49-F238E27FC236}">
                    <a16:creationId xmlns:a16="http://schemas.microsoft.com/office/drawing/2014/main" id="{31577300-B88D-476B-AE81-0A654F90EDBC}"/>
                  </a:ext>
                </a:extLst>
              </p:cNvPr>
              <p:cNvSpPr txBox="1"/>
              <p:nvPr/>
            </p:nvSpPr>
            <p:spPr>
              <a:xfrm>
                <a:off x="1358590" y="4936408"/>
                <a:ext cx="273967" cy="26226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lnSpcReduction="1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41" name="CuadroTexto 440">
                <a:extLst>
                  <a:ext uri="{FF2B5EF4-FFF2-40B4-BE49-F238E27FC236}">
                    <a16:creationId xmlns:a16="http://schemas.microsoft.com/office/drawing/2014/main" id="{E099FDC0-9ADB-4479-9A9B-29E890FC0614}"/>
                  </a:ext>
                </a:extLst>
              </p:cNvPr>
              <p:cNvSpPr txBox="1"/>
              <p:nvPr/>
            </p:nvSpPr>
            <p:spPr>
              <a:xfrm>
                <a:off x="1669318" y="4957869"/>
                <a:ext cx="273967" cy="23326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92500" lnSpcReduction="1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442" name="Grupo 441">
              <a:extLst>
                <a:ext uri="{FF2B5EF4-FFF2-40B4-BE49-F238E27FC236}">
                  <a16:creationId xmlns:a16="http://schemas.microsoft.com/office/drawing/2014/main" id="{5DBF6F83-256E-4BD2-8E85-3940F0AA2B9A}"/>
                </a:ext>
              </a:extLst>
            </p:cNvPr>
            <p:cNvGrpSpPr/>
            <p:nvPr/>
          </p:nvGrpSpPr>
          <p:grpSpPr>
            <a:xfrm>
              <a:off x="9847441" y="5489766"/>
              <a:ext cx="694491" cy="622421"/>
              <a:chOff x="1292919" y="4756331"/>
              <a:chExt cx="694491" cy="622421"/>
            </a:xfrm>
          </p:grpSpPr>
          <p:pic>
            <p:nvPicPr>
              <p:cNvPr id="443" name="Imagen 442" descr="Un dibujo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014EE1B8-31A6-4CD5-8D08-0BEE3C1C7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919" y="4756331"/>
                <a:ext cx="694491" cy="622421"/>
              </a:xfrm>
              <a:prstGeom prst="rect">
                <a:avLst/>
              </a:prstGeom>
            </p:spPr>
          </p:pic>
          <p:sp>
            <p:nvSpPr>
              <p:cNvPr id="444" name="CuadroTexto 443">
                <a:extLst>
                  <a:ext uri="{FF2B5EF4-FFF2-40B4-BE49-F238E27FC236}">
                    <a16:creationId xmlns:a16="http://schemas.microsoft.com/office/drawing/2014/main" id="{F76A04AC-CC8C-4C43-9FD0-6D90B478C4F3}"/>
                  </a:ext>
                </a:extLst>
              </p:cNvPr>
              <p:cNvSpPr txBox="1"/>
              <p:nvPr/>
            </p:nvSpPr>
            <p:spPr>
              <a:xfrm>
                <a:off x="1358590" y="4936408"/>
                <a:ext cx="273967" cy="26226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lnSpcReduction="1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45" name="CuadroTexto 444">
                <a:extLst>
                  <a:ext uri="{FF2B5EF4-FFF2-40B4-BE49-F238E27FC236}">
                    <a16:creationId xmlns:a16="http://schemas.microsoft.com/office/drawing/2014/main" id="{7076BA64-FB5B-4A44-9264-7A2E1106EC6F}"/>
                  </a:ext>
                </a:extLst>
              </p:cNvPr>
              <p:cNvSpPr txBox="1"/>
              <p:nvPr/>
            </p:nvSpPr>
            <p:spPr>
              <a:xfrm>
                <a:off x="1669318" y="4957869"/>
                <a:ext cx="273967" cy="23326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92500" lnSpcReduction="1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446" name="Grupo 445">
              <a:extLst>
                <a:ext uri="{FF2B5EF4-FFF2-40B4-BE49-F238E27FC236}">
                  <a16:creationId xmlns:a16="http://schemas.microsoft.com/office/drawing/2014/main" id="{9F86E546-BFDA-411D-A7F2-B26625FBD0AD}"/>
                </a:ext>
              </a:extLst>
            </p:cNvPr>
            <p:cNvGrpSpPr/>
            <p:nvPr/>
          </p:nvGrpSpPr>
          <p:grpSpPr>
            <a:xfrm>
              <a:off x="10252750" y="5482593"/>
              <a:ext cx="694491" cy="622421"/>
              <a:chOff x="1292919" y="4756331"/>
              <a:chExt cx="694491" cy="622421"/>
            </a:xfrm>
          </p:grpSpPr>
          <p:pic>
            <p:nvPicPr>
              <p:cNvPr id="447" name="Imagen 446" descr="Un dibujo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67A9084D-795D-4916-ABD6-2250438B0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919" y="4756331"/>
                <a:ext cx="694491" cy="622421"/>
              </a:xfrm>
              <a:prstGeom prst="rect">
                <a:avLst/>
              </a:prstGeom>
            </p:spPr>
          </p:pic>
          <p:sp>
            <p:nvSpPr>
              <p:cNvPr id="448" name="CuadroTexto 447">
                <a:extLst>
                  <a:ext uri="{FF2B5EF4-FFF2-40B4-BE49-F238E27FC236}">
                    <a16:creationId xmlns:a16="http://schemas.microsoft.com/office/drawing/2014/main" id="{E02A18EF-B933-41F8-B8B5-D5A04542A8F7}"/>
                  </a:ext>
                </a:extLst>
              </p:cNvPr>
              <p:cNvSpPr txBox="1"/>
              <p:nvPr/>
            </p:nvSpPr>
            <p:spPr>
              <a:xfrm>
                <a:off x="1358590" y="4936408"/>
                <a:ext cx="273967" cy="26226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lnSpcReduction="1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49" name="CuadroTexto 448">
                <a:extLst>
                  <a:ext uri="{FF2B5EF4-FFF2-40B4-BE49-F238E27FC236}">
                    <a16:creationId xmlns:a16="http://schemas.microsoft.com/office/drawing/2014/main" id="{CB514B62-2FA3-4C43-BE19-F18C6D5808CA}"/>
                  </a:ext>
                </a:extLst>
              </p:cNvPr>
              <p:cNvSpPr txBox="1"/>
              <p:nvPr/>
            </p:nvSpPr>
            <p:spPr>
              <a:xfrm>
                <a:off x="1669318" y="4957869"/>
                <a:ext cx="273967" cy="23326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92500" lnSpcReduction="1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451" name="Grupo 450">
              <a:extLst>
                <a:ext uri="{FF2B5EF4-FFF2-40B4-BE49-F238E27FC236}">
                  <a16:creationId xmlns:a16="http://schemas.microsoft.com/office/drawing/2014/main" id="{D9844FE3-DC17-42BE-9E60-6E0889940131}"/>
                </a:ext>
              </a:extLst>
            </p:cNvPr>
            <p:cNvGrpSpPr/>
            <p:nvPr/>
          </p:nvGrpSpPr>
          <p:grpSpPr>
            <a:xfrm>
              <a:off x="9959112" y="5021213"/>
              <a:ext cx="694491" cy="622421"/>
              <a:chOff x="1292919" y="4756331"/>
              <a:chExt cx="694491" cy="622421"/>
            </a:xfrm>
          </p:grpSpPr>
          <p:pic>
            <p:nvPicPr>
              <p:cNvPr id="452" name="Imagen 451" descr="Un dibujo en blanco y negro&#10;&#10;Descripción generada automáticamente con confianza media">
                <a:extLst>
                  <a:ext uri="{FF2B5EF4-FFF2-40B4-BE49-F238E27FC236}">
                    <a16:creationId xmlns:a16="http://schemas.microsoft.com/office/drawing/2014/main" id="{FEA58FEC-02CB-43D6-BB78-91162F52C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919" y="4756331"/>
                <a:ext cx="694491" cy="622421"/>
              </a:xfrm>
              <a:prstGeom prst="rect">
                <a:avLst/>
              </a:prstGeom>
            </p:spPr>
          </p:pic>
          <p:sp>
            <p:nvSpPr>
              <p:cNvPr id="453" name="CuadroTexto 452">
                <a:extLst>
                  <a:ext uri="{FF2B5EF4-FFF2-40B4-BE49-F238E27FC236}">
                    <a16:creationId xmlns:a16="http://schemas.microsoft.com/office/drawing/2014/main" id="{84FE2EE5-3E08-4788-9246-A34AD7CEAD71}"/>
                  </a:ext>
                </a:extLst>
              </p:cNvPr>
              <p:cNvSpPr txBox="1"/>
              <p:nvPr/>
            </p:nvSpPr>
            <p:spPr>
              <a:xfrm>
                <a:off x="1358590" y="4936408"/>
                <a:ext cx="273967" cy="26226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lnSpcReduction="1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54" name="CuadroTexto 453">
                <a:extLst>
                  <a:ext uri="{FF2B5EF4-FFF2-40B4-BE49-F238E27FC236}">
                    <a16:creationId xmlns:a16="http://schemas.microsoft.com/office/drawing/2014/main" id="{CBA40464-E045-4665-964B-21CF1A4A6DC1}"/>
                  </a:ext>
                </a:extLst>
              </p:cNvPr>
              <p:cNvSpPr txBox="1"/>
              <p:nvPr/>
            </p:nvSpPr>
            <p:spPr>
              <a:xfrm>
                <a:off x="1669318" y="4957869"/>
                <a:ext cx="273967" cy="23326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rmAutofit fontScale="92500" lnSpcReduction="10000"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455" name="Grupo 454">
            <a:extLst>
              <a:ext uri="{FF2B5EF4-FFF2-40B4-BE49-F238E27FC236}">
                <a16:creationId xmlns:a16="http://schemas.microsoft.com/office/drawing/2014/main" id="{2DAFF8BA-CABC-4305-A925-C39F7A388EC5}"/>
              </a:ext>
            </a:extLst>
          </p:cNvPr>
          <p:cNvGrpSpPr/>
          <p:nvPr/>
        </p:nvGrpSpPr>
        <p:grpSpPr>
          <a:xfrm>
            <a:off x="10035786" y="3676892"/>
            <a:ext cx="694491" cy="622421"/>
            <a:chOff x="1292919" y="4756331"/>
            <a:chExt cx="694491" cy="622421"/>
          </a:xfrm>
        </p:grpSpPr>
        <p:pic>
          <p:nvPicPr>
            <p:cNvPr id="456" name="Imagen 455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354371DC-CBF7-4DD7-8416-14112C52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19" y="4756331"/>
              <a:ext cx="694491" cy="622421"/>
            </a:xfrm>
            <a:prstGeom prst="rect">
              <a:avLst/>
            </a:prstGeom>
          </p:spPr>
        </p:pic>
        <p:sp>
          <p:nvSpPr>
            <p:cNvPr id="457" name="CuadroTexto 456">
              <a:extLst>
                <a:ext uri="{FF2B5EF4-FFF2-40B4-BE49-F238E27FC236}">
                  <a16:creationId xmlns:a16="http://schemas.microsoft.com/office/drawing/2014/main" id="{0EEBE0B2-706E-49E3-8E74-C0003BEBB133}"/>
                </a:ext>
              </a:extLst>
            </p:cNvPr>
            <p:cNvSpPr txBox="1"/>
            <p:nvPr/>
          </p:nvSpPr>
          <p:spPr>
            <a:xfrm>
              <a:off x="1358590" y="4936408"/>
              <a:ext cx="273967" cy="2622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  <p:sp>
          <p:nvSpPr>
            <p:cNvPr id="458" name="CuadroTexto 457">
              <a:extLst>
                <a:ext uri="{FF2B5EF4-FFF2-40B4-BE49-F238E27FC236}">
                  <a16:creationId xmlns:a16="http://schemas.microsoft.com/office/drawing/2014/main" id="{106D6F7E-0828-44E6-8BA9-76E5514C65C3}"/>
                </a:ext>
              </a:extLst>
            </p:cNvPr>
            <p:cNvSpPr txBox="1"/>
            <p:nvPr/>
          </p:nvSpPr>
          <p:spPr>
            <a:xfrm>
              <a:off x="1669318" y="4957869"/>
              <a:ext cx="273967" cy="233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475" name="Grupo 474">
            <a:extLst>
              <a:ext uri="{FF2B5EF4-FFF2-40B4-BE49-F238E27FC236}">
                <a16:creationId xmlns:a16="http://schemas.microsoft.com/office/drawing/2014/main" id="{D9EE4AC4-11FC-4567-A6FC-1565A911654C}"/>
              </a:ext>
            </a:extLst>
          </p:cNvPr>
          <p:cNvGrpSpPr/>
          <p:nvPr/>
        </p:nvGrpSpPr>
        <p:grpSpPr>
          <a:xfrm>
            <a:off x="2910904" y="2504095"/>
            <a:ext cx="1141234" cy="964945"/>
            <a:chOff x="7974508" y="4126307"/>
            <a:chExt cx="1141234" cy="964945"/>
          </a:xfrm>
        </p:grpSpPr>
        <p:grpSp>
          <p:nvGrpSpPr>
            <p:cNvPr id="462" name="Grupo 461">
              <a:extLst>
                <a:ext uri="{FF2B5EF4-FFF2-40B4-BE49-F238E27FC236}">
                  <a16:creationId xmlns:a16="http://schemas.microsoft.com/office/drawing/2014/main" id="{84AB4297-A615-4E66-8681-D380DFB979B2}"/>
                </a:ext>
              </a:extLst>
            </p:cNvPr>
            <p:cNvGrpSpPr/>
            <p:nvPr/>
          </p:nvGrpSpPr>
          <p:grpSpPr>
            <a:xfrm>
              <a:off x="8075870" y="4128149"/>
              <a:ext cx="995887" cy="788382"/>
              <a:chOff x="5954898" y="4598075"/>
              <a:chExt cx="995887" cy="788382"/>
            </a:xfrm>
          </p:grpSpPr>
          <p:grpSp>
            <p:nvGrpSpPr>
              <p:cNvPr id="465" name="Grupo 464">
                <a:extLst>
                  <a:ext uri="{FF2B5EF4-FFF2-40B4-BE49-F238E27FC236}">
                    <a16:creationId xmlns:a16="http://schemas.microsoft.com/office/drawing/2014/main" id="{0EC1A67C-392F-466B-9B82-ACA232BFBF0C}"/>
                  </a:ext>
                </a:extLst>
              </p:cNvPr>
              <p:cNvGrpSpPr/>
              <p:nvPr/>
            </p:nvGrpSpPr>
            <p:grpSpPr>
              <a:xfrm>
                <a:off x="6320949" y="4598075"/>
                <a:ext cx="536039" cy="556480"/>
                <a:chOff x="8262358" y="4903307"/>
                <a:chExt cx="1141234" cy="964945"/>
              </a:xfrm>
            </p:grpSpPr>
            <p:pic>
              <p:nvPicPr>
                <p:cNvPr id="473" name="Imagen 472" descr="Un dibujo de una persona&#10;&#10;Descripción generada automáticamente con confianza baja">
                  <a:extLst>
                    <a:ext uri="{FF2B5EF4-FFF2-40B4-BE49-F238E27FC236}">
                      <a16:creationId xmlns:a16="http://schemas.microsoft.com/office/drawing/2014/main" id="{6A6BB3D4-FD86-4E90-BF97-BBE3A479B3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43683">
                  <a:off x="8262358" y="4903307"/>
                  <a:ext cx="1141234" cy="964945"/>
                </a:xfrm>
                <a:prstGeom prst="rect">
                  <a:avLst/>
                </a:prstGeom>
              </p:spPr>
            </p:pic>
            <p:sp>
              <p:nvSpPr>
                <p:cNvPr id="474" name="CuadroTexto 473">
                  <a:extLst>
                    <a:ext uri="{FF2B5EF4-FFF2-40B4-BE49-F238E27FC236}">
                      <a16:creationId xmlns:a16="http://schemas.microsoft.com/office/drawing/2014/main" id="{7DF2C00E-F2E4-4C64-999B-14BCCF8B49A6}"/>
                    </a:ext>
                  </a:extLst>
                </p:cNvPr>
                <p:cNvSpPr txBox="1"/>
                <p:nvPr/>
              </p:nvSpPr>
              <p:spPr>
                <a:xfrm>
                  <a:off x="8355404" y="5420977"/>
                  <a:ext cx="253358" cy="21140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rtlCol="0" anchor="ctr">
                  <a:normAutofit fontScale="25000" lnSpcReduction="20000"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j-ea"/>
                      <a:cs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66" name="Grupo 465">
                <a:extLst>
                  <a:ext uri="{FF2B5EF4-FFF2-40B4-BE49-F238E27FC236}">
                    <a16:creationId xmlns:a16="http://schemas.microsoft.com/office/drawing/2014/main" id="{01EE722E-433D-4B68-A501-B1D8A9499B20}"/>
                  </a:ext>
                </a:extLst>
              </p:cNvPr>
              <p:cNvGrpSpPr/>
              <p:nvPr/>
            </p:nvGrpSpPr>
            <p:grpSpPr>
              <a:xfrm>
                <a:off x="5954898" y="4654474"/>
                <a:ext cx="995887" cy="731983"/>
                <a:chOff x="239741" y="2497437"/>
                <a:chExt cx="995887" cy="731983"/>
              </a:xfrm>
            </p:grpSpPr>
            <p:grpSp>
              <p:nvGrpSpPr>
                <p:cNvPr id="467" name="Grupo 466">
                  <a:extLst>
                    <a:ext uri="{FF2B5EF4-FFF2-40B4-BE49-F238E27FC236}">
                      <a16:creationId xmlns:a16="http://schemas.microsoft.com/office/drawing/2014/main" id="{298F4963-5DBD-4C6D-BDF9-FA0C35DCFF84}"/>
                    </a:ext>
                  </a:extLst>
                </p:cNvPr>
                <p:cNvGrpSpPr/>
                <p:nvPr/>
              </p:nvGrpSpPr>
              <p:grpSpPr>
                <a:xfrm>
                  <a:off x="239741" y="2497437"/>
                  <a:ext cx="536039" cy="556480"/>
                  <a:chOff x="8252345" y="4888459"/>
                  <a:chExt cx="1141234" cy="964945"/>
                </a:xfrm>
              </p:grpSpPr>
              <p:pic>
                <p:nvPicPr>
                  <p:cNvPr id="471" name="Imagen 470" descr="Un dibujo de una persona&#10;&#10;Descripción generada automáticamente con confianza baja">
                    <a:extLst>
                      <a:ext uri="{FF2B5EF4-FFF2-40B4-BE49-F238E27FC236}">
                        <a16:creationId xmlns:a16="http://schemas.microsoft.com/office/drawing/2014/main" id="{814AFB74-0945-416B-B0FE-F8999D2D13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1543683">
                    <a:off x="8252345" y="4888459"/>
                    <a:ext cx="1141234" cy="964945"/>
                  </a:xfrm>
                  <a:prstGeom prst="rect">
                    <a:avLst/>
                  </a:prstGeom>
                </p:spPr>
              </p:pic>
              <p:sp>
                <p:nvSpPr>
                  <p:cNvPr id="472" name="CuadroTexto 471">
                    <a:extLst>
                      <a:ext uri="{FF2B5EF4-FFF2-40B4-BE49-F238E27FC236}">
                        <a16:creationId xmlns:a16="http://schemas.microsoft.com/office/drawing/2014/main" id="{4EA3FC07-DAAF-4E13-B74F-629EEFCCC834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404" y="5420977"/>
                    <a:ext cx="253358" cy="211404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rtlCol="0" anchor="ctr">
                    <a:normAutofit fontScale="25000" lnSpcReduction="20000"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AR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68" name="Grupo 467">
                  <a:extLst>
                    <a:ext uri="{FF2B5EF4-FFF2-40B4-BE49-F238E27FC236}">
                      <a16:creationId xmlns:a16="http://schemas.microsoft.com/office/drawing/2014/main" id="{FCE97028-F84F-4A94-AB85-171EBB0B63A8}"/>
                    </a:ext>
                  </a:extLst>
                </p:cNvPr>
                <p:cNvGrpSpPr/>
                <p:nvPr/>
              </p:nvGrpSpPr>
              <p:grpSpPr>
                <a:xfrm>
                  <a:off x="699589" y="2672940"/>
                  <a:ext cx="536039" cy="556480"/>
                  <a:chOff x="8262358" y="4903307"/>
                  <a:chExt cx="1141234" cy="964945"/>
                </a:xfrm>
              </p:grpSpPr>
              <p:pic>
                <p:nvPicPr>
                  <p:cNvPr id="469" name="Imagen 468" descr="Un dibujo de una persona&#10;&#10;Descripción generada automáticamente con confianza baja">
                    <a:extLst>
                      <a:ext uri="{FF2B5EF4-FFF2-40B4-BE49-F238E27FC236}">
                        <a16:creationId xmlns:a16="http://schemas.microsoft.com/office/drawing/2014/main" id="{ECB8F870-5F63-41B0-A3EB-1FBB51251F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1543683">
                    <a:off x="8262358" y="4903307"/>
                    <a:ext cx="1141234" cy="964945"/>
                  </a:xfrm>
                  <a:prstGeom prst="rect">
                    <a:avLst/>
                  </a:prstGeom>
                </p:spPr>
              </p:pic>
              <p:sp>
                <p:nvSpPr>
                  <p:cNvPr id="470" name="CuadroTexto 469">
                    <a:extLst>
                      <a:ext uri="{FF2B5EF4-FFF2-40B4-BE49-F238E27FC236}">
                        <a16:creationId xmlns:a16="http://schemas.microsoft.com/office/drawing/2014/main" id="{91EBEBD5-6D81-4E0D-AF2E-83553C2F8061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404" y="5420977"/>
                    <a:ext cx="253358" cy="211404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rtlCol="0" anchor="ctr">
                    <a:normAutofit fontScale="25000" lnSpcReduction="20000"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AR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</p:grpSp>
        </p:grpSp>
        <p:pic>
          <p:nvPicPr>
            <p:cNvPr id="463" name="Imagen 462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06845BC5-5665-4F7D-A2B6-90204122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43683">
              <a:off x="7974508" y="4126307"/>
              <a:ext cx="1141234" cy="964945"/>
            </a:xfrm>
            <a:prstGeom prst="rect">
              <a:avLst/>
            </a:prstGeom>
          </p:spPr>
        </p:pic>
        <p:sp>
          <p:nvSpPr>
            <p:cNvPr id="464" name="CuadroTexto 463">
              <a:extLst>
                <a:ext uri="{FF2B5EF4-FFF2-40B4-BE49-F238E27FC236}">
                  <a16:creationId xmlns:a16="http://schemas.microsoft.com/office/drawing/2014/main" id="{2265EF6A-09ED-4A33-9D68-4ED40A5CF9FC}"/>
                </a:ext>
              </a:extLst>
            </p:cNvPr>
            <p:cNvSpPr txBox="1"/>
            <p:nvPr/>
          </p:nvSpPr>
          <p:spPr>
            <a:xfrm>
              <a:off x="8081126" y="4644365"/>
              <a:ext cx="253358" cy="21140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A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974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31" descr="Diagrama,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3490" y="2582901"/>
            <a:ext cx="6251075" cy="3482953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1"/>
          <p:cNvSpPr txBox="1"/>
          <p:nvPr/>
        </p:nvSpPr>
        <p:spPr>
          <a:xfrm>
            <a:off x="278297" y="151292"/>
            <a:ext cx="11449512" cy="1077218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s-AR" sz="32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 Transportador de Glucosa Tipo 1 (GLUT1): del gen a la proteína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 txBox="1"/>
          <p:nvPr/>
        </p:nvSpPr>
        <p:spPr>
          <a:xfrm>
            <a:off x="1443116" y="1509634"/>
            <a:ext cx="2464904" cy="47705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s-AR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 </a:t>
            </a:r>
            <a:r>
              <a:rPr kumimoji="0" lang="es-AR" sz="25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SLC2A1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1"/>
          <p:cNvSpPr txBox="1"/>
          <p:nvPr/>
        </p:nvSpPr>
        <p:spPr>
          <a:xfrm>
            <a:off x="7666384" y="1509634"/>
            <a:ext cx="2853409" cy="47705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s-AR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GLUT1 (492 AA)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1"/>
          <p:cNvSpPr txBox="1"/>
          <p:nvPr/>
        </p:nvSpPr>
        <p:spPr>
          <a:xfrm>
            <a:off x="290177" y="2402039"/>
            <a:ext cx="4770781" cy="34163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Nombre oficial</a:t>
            </a:r>
            <a:r>
              <a: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s-AR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solute carrier family 2 member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Codifica</a:t>
            </a:r>
            <a:r>
              <a:rPr kumimoji="0" lang="es-AR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Transportador de Glucosa tipo 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Ubicación</a:t>
            </a:r>
            <a:r>
              <a: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Brazo corto del Cromosoma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Nro de exones</a:t>
            </a:r>
            <a:r>
              <a: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10, todos ellos codificantes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Tamaño</a:t>
            </a:r>
            <a:r>
              <a: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pequeño/medio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31"/>
          <p:cNvSpPr txBox="1"/>
          <p:nvPr/>
        </p:nvSpPr>
        <p:spPr>
          <a:xfrm>
            <a:off x="352338" y="5849605"/>
            <a:ext cx="293511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A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Clark K, et al. 2016.  PMID: 26590407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3865" y="2475794"/>
            <a:ext cx="6041425" cy="335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8960" y="2093795"/>
            <a:ext cx="6618249" cy="375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203" y="2093795"/>
            <a:ext cx="6251075" cy="39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31"/>
          <p:cNvSpPr/>
          <p:nvPr/>
        </p:nvSpPr>
        <p:spPr>
          <a:xfrm>
            <a:off x="4445876" y="1509634"/>
            <a:ext cx="2979683" cy="47705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n5d.com/wp-content/uploads/2015/03/dghsnnnh.jpg">
            <a:extLst>
              <a:ext uri="{FF2B5EF4-FFF2-40B4-BE49-F238E27FC236}">
                <a16:creationId xmlns:a16="http://schemas.microsoft.com/office/drawing/2014/main" id="{5F3FA813-5DF4-42BC-9FBF-A27DEDE1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43" y="1553412"/>
            <a:ext cx="5310212" cy="4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16178B8-7D8B-4274-A67C-19F9B07444D1}"/>
              </a:ext>
            </a:extLst>
          </p:cNvPr>
          <p:cNvSpPr txBox="1">
            <a:spLocks/>
          </p:cNvSpPr>
          <p:nvPr/>
        </p:nvSpPr>
        <p:spPr>
          <a:xfrm>
            <a:off x="1314449" y="168837"/>
            <a:ext cx="9144000" cy="114300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91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 gran mayoría de los cambios en la información genética no nos enferma, SOLO NOS HACEN DIFERENTES</a:t>
            </a:r>
            <a:endParaRPr kumimoji="0" lang="es-AR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3"/>
          <p:cNvSpPr txBox="1">
            <a:spLocks noGrp="1"/>
          </p:cNvSpPr>
          <p:nvPr>
            <p:ph type="title"/>
          </p:nvPr>
        </p:nvSpPr>
        <p:spPr>
          <a:xfrm>
            <a:off x="811634" y="258092"/>
            <a:ext cx="10515600" cy="1216692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AR" sz="4000" b="1" u="sng"/>
              <a:t>La haploinsuficiencia: el mecanismo molecular del Déficit de GLUT1</a:t>
            </a:r>
            <a:endParaRPr/>
          </a:p>
        </p:txBody>
      </p:sp>
      <p:pic>
        <p:nvPicPr>
          <p:cNvPr id="619" name="Google Shape;619;p33"/>
          <p:cNvPicPr preferRelativeResize="0"/>
          <p:nvPr/>
        </p:nvPicPr>
        <p:blipFill rotWithShape="1">
          <a:blip r:embed="rId3">
            <a:alphaModFix/>
          </a:blip>
          <a:srcRect l="16744" t="17659" r="37907" b="11299"/>
          <a:stretch/>
        </p:blipFill>
        <p:spPr>
          <a:xfrm>
            <a:off x="3104707" y="1802331"/>
            <a:ext cx="5185428" cy="4179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0" name="Google Shape;620;p33"/>
          <p:cNvGrpSpPr/>
          <p:nvPr/>
        </p:nvGrpSpPr>
        <p:grpSpPr>
          <a:xfrm>
            <a:off x="964733" y="1718443"/>
            <a:ext cx="9991289" cy="4262910"/>
            <a:chOff x="838200" y="1802329"/>
            <a:chExt cx="10515600" cy="4774639"/>
          </a:xfrm>
        </p:grpSpPr>
        <p:sp>
          <p:nvSpPr>
            <p:cNvPr id="621" name="Google Shape;621;p33"/>
            <p:cNvSpPr/>
            <p:nvPr/>
          </p:nvSpPr>
          <p:spPr>
            <a:xfrm>
              <a:off x="838200" y="1802329"/>
              <a:ext cx="10515600" cy="4774639"/>
            </a:xfrm>
            <a:prstGeom prst="rect">
              <a:avLst/>
            </a:prstGeom>
            <a:solidFill>
              <a:srgbClr val="BBD6EE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2" name="Google Shape;622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05558" y="2505149"/>
              <a:ext cx="4522002" cy="3368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80704" y="2505149"/>
              <a:ext cx="4605738" cy="33689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dcc11258b0_0_2198"/>
          <p:cNvSpPr txBox="1"/>
          <p:nvPr/>
        </p:nvSpPr>
        <p:spPr>
          <a:xfrm>
            <a:off x="838199" y="125974"/>
            <a:ext cx="10808809" cy="1325563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s-AR" sz="44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Déficit de GLut1: Patrones de Herencia</a:t>
            </a:r>
            <a:endParaRPr kumimoji="0" sz="44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dcc11258b0_0_2198"/>
          <p:cNvSpPr txBox="1"/>
          <p:nvPr/>
        </p:nvSpPr>
        <p:spPr>
          <a:xfrm>
            <a:off x="134502" y="5728710"/>
            <a:ext cx="120574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A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Brockmann K, et al. 2001. PMID: 11603379.  -  Klepper J, et al. 2001. PMID: 11136715.  -  Wang D, et. al.  2002. PMID: 20301603.  -  Leen Wg, et al. 2010. PMID: 20129935.  -  Joerg Klepper 2013. PMID: 23483445  -  De Giorgis V, et al. 2015. PMID: 25564316. -   Hully M, et al. 2015. PMID: 26193382.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dcc11258b0_0_2198"/>
          <p:cNvSpPr txBox="1"/>
          <p:nvPr/>
        </p:nvSpPr>
        <p:spPr>
          <a:xfrm>
            <a:off x="7288567" y="1668231"/>
            <a:ext cx="4358441" cy="3323946"/>
          </a:xfrm>
          <a:prstGeom prst="rect">
            <a:avLst/>
          </a:prstGeom>
          <a:noFill/>
          <a:ln w="1905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AR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Extender el estudio molecular a los padres cuando se confirma una variante deletérea en el caso índice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gdcc11258b0_0_2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2863" y="4707909"/>
            <a:ext cx="849781" cy="799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gdcc11258b0_0_2198"/>
          <p:cNvGrpSpPr/>
          <p:nvPr/>
        </p:nvGrpSpPr>
        <p:grpSpPr>
          <a:xfrm>
            <a:off x="810489" y="1676620"/>
            <a:ext cx="6052442" cy="3936389"/>
            <a:chOff x="838200" y="1901704"/>
            <a:chExt cx="6052442" cy="3936389"/>
          </a:xfrm>
        </p:grpSpPr>
        <p:graphicFrame>
          <p:nvGraphicFramePr>
            <p:cNvPr id="634" name="Google Shape;634;gdcc11258b0_0_2198"/>
            <p:cNvGraphicFramePr/>
            <p:nvPr/>
          </p:nvGraphicFramePr>
          <p:xfrm>
            <a:off x="838200" y="1901704"/>
            <a:ext cx="6052442" cy="39363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35" name="Google Shape;635;gdcc11258b0_0_2198"/>
            <p:cNvSpPr txBox="1"/>
            <p:nvPr/>
          </p:nvSpPr>
          <p:spPr>
            <a:xfrm>
              <a:off x="901174" y="2017405"/>
              <a:ext cx="5956301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s-AR" sz="1600" b="1" i="0" u="sng" strike="noStrike" kern="0" cap="none" spc="0" normalizeH="0" baseline="0" noProof="0">
                  <a:ln>
                    <a:noFill/>
                  </a:ln>
                  <a:solidFill>
                    <a:srgbClr val="2F549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Casuística de los Patrones de Herencia en el Déficit de GLUT1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s-AR" sz="1600" b="1" i="0" u="sng" strike="noStrike" kern="0" cap="none" spc="0" normalizeH="0" baseline="0" noProof="0">
                  <a:ln>
                    <a:noFill/>
                  </a:ln>
                  <a:solidFill>
                    <a:srgbClr val="2F549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nsa.pptx" id="{620FB155-3243-47A1-99F3-188A28628EE8}" vid="{8191E28C-A335-4E9D-80C4-E6217B8D62D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prensa</Template>
  <TotalTime>964</TotalTime>
  <Words>822</Words>
  <Application>Microsoft Office PowerPoint</Application>
  <PresentationFormat>Panorámica</PresentationFormat>
  <Paragraphs>186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haploinsuficiencia: el mecanismo molecular del Déficit de GLUT1</vt:lpstr>
      <vt:lpstr>Presentación de PowerPoint</vt:lpstr>
      <vt:lpstr>Déficit de Glut1: Características Moleculares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Corvoisier</dc:creator>
  <cp:lastModifiedBy>Gabriel Veneruzzo</cp:lastModifiedBy>
  <cp:revision>24</cp:revision>
  <dcterms:created xsi:type="dcterms:W3CDTF">2021-01-06T15:17:46Z</dcterms:created>
  <dcterms:modified xsi:type="dcterms:W3CDTF">2021-11-25T20:09:40Z</dcterms:modified>
</cp:coreProperties>
</file>